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259" r:id="rId4"/>
    <p:sldId id="270" r:id="rId5"/>
    <p:sldId id="267" r:id="rId6"/>
    <p:sldId id="268" r:id="rId7"/>
    <p:sldId id="269" r:id="rId8"/>
    <p:sldId id="265" r:id="rId9"/>
    <p:sldId id="266" r:id="rId10"/>
    <p:sldId id="263" r:id="rId11"/>
    <p:sldId id="274" r:id="rId12"/>
    <p:sldId id="275" r:id="rId13"/>
    <p:sldId id="271" r:id="rId14"/>
    <p:sldId id="277" r:id="rId15"/>
    <p:sldId id="261" r:id="rId16"/>
    <p:sldId id="262" r:id="rId1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linskyi_V_Y" initials="B"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66" autoAdjust="0"/>
    <p:restoredTop sz="94691" autoAdjust="0"/>
  </p:normalViewPr>
  <p:slideViewPr>
    <p:cSldViewPr snapToGrid="0">
      <p:cViewPr varScale="1">
        <p:scale>
          <a:sx n="123" d="100"/>
          <a:sy n="123" d="100"/>
        </p:scale>
        <p:origin x="-276"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8B4C0B9-3664-4CF0-A567-377113E17E90}" type="datetimeFigureOut">
              <a:rPr lang="uk-UA"/>
              <a:pPr>
                <a:defRPr/>
              </a:pPr>
              <a:t>23.10.2019</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uk-UA"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uk-UA" noProof="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06456C8D-2479-4459-AB0B-FAAFB0CE2EB6}" type="slidenum">
              <a:rPr lang="uk-UA"/>
              <a:pPr>
                <a:defRPr/>
              </a:pPr>
              <a:t>‹#›</a:t>
            </a:fld>
            <a:endParaRPr lang="uk-UA"/>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Образ слайда 1"/>
          <p:cNvSpPr>
            <a:spLocks noGrp="1" noRot="1" noChangeAspect="1"/>
          </p:cNvSpPr>
          <p:nvPr>
            <p:ph type="sldImg"/>
          </p:nvPr>
        </p:nvSpPr>
        <p:spPr bwMode="auto">
          <a:noFill/>
          <a:ln>
            <a:solidFill>
              <a:srgbClr val="000000"/>
            </a:solidFill>
            <a:miter lim="800000"/>
            <a:headEnd/>
            <a:tailEnd/>
          </a:ln>
        </p:spPr>
      </p:sp>
      <p:sp>
        <p:nvSpPr>
          <p:cNvPr id="2867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uk-UA" smtClean="0"/>
          </a:p>
        </p:txBody>
      </p:sp>
      <p:sp>
        <p:nvSpPr>
          <p:cNvPr id="2867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D26C39-0778-4005-ABDA-C0E38B763B4F}" type="slidenum">
              <a:rPr lang="uk-UA">
                <a:cs typeface="Arial" charset="0"/>
              </a:rPr>
              <a:pPr fontAlgn="base">
                <a:spcBef>
                  <a:spcPct val="0"/>
                </a:spcBef>
                <a:spcAft>
                  <a:spcPct val="0"/>
                </a:spcAft>
              </a:pPr>
              <a:t>14</a:t>
            </a:fld>
            <a:endParaRPr lang="uk-UA">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Образ слайда 1"/>
          <p:cNvSpPr>
            <a:spLocks noGrp="1" noRot="1" noChangeAspect="1"/>
          </p:cNvSpPr>
          <p:nvPr>
            <p:ph type="sldImg"/>
          </p:nvPr>
        </p:nvSpPr>
        <p:spPr bwMode="auto">
          <a:noFill/>
          <a:ln>
            <a:solidFill>
              <a:srgbClr val="000000"/>
            </a:solidFill>
            <a:miter lim="800000"/>
            <a:headEnd/>
            <a:tailEnd/>
          </a:ln>
        </p:spPr>
      </p:sp>
      <p:sp>
        <p:nvSpPr>
          <p:cNvPr id="3072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uk-UA" smtClean="0"/>
          </a:p>
        </p:txBody>
      </p:sp>
      <p:sp>
        <p:nvSpPr>
          <p:cNvPr id="3072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5C4DBE-8AAB-42CA-9321-96133343858E}" type="slidenum">
              <a:rPr lang="uk-UA">
                <a:cs typeface="Arial" charset="0"/>
              </a:rPr>
              <a:pPr fontAlgn="base">
                <a:spcBef>
                  <a:spcPct val="0"/>
                </a:spcBef>
                <a:spcAft>
                  <a:spcPct val="0"/>
                </a:spcAft>
              </a:pPr>
              <a:t>15</a:t>
            </a:fld>
            <a:endParaRPr lang="uk-UA">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6CDB804-6A1B-4FA2-A35C-F22C40D5B79B}" type="datetimeFigureOut">
              <a:rPr lang="en-US"/>
              <a:pPr>
                <a:defRPr/>
              </a:pPr>
              <a:t>10/23/2019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6EC2CF-03C2-4E01-8203-4F65DFAAB4A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30B3262-D9E0-4F2E-9B62-8EAAE71F5A79}" type="datetimeFigureOut">
              <a:rPr lang="en-US"/>
              <a:pPr>
                <a:defRPr/>
              </a:pPr>
              <a:t>10/23/2019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369D33-C2BD-43AE-82CD-BA6560AA4AC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C4B596-C3E2-47AE-A48E-91B209901181}" type="datetimeFigureOut">
              <a:rPr lang="en-US"/>
              <a:pPr>
                <a:defRPr/>
              </a:pPr>
              <a:t>10/23/2019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C9E934-47F2-4F03-974C-C6AF831D714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BC2A5F6-499A-4F48-99BB-9E11C3D0DD44}" type="datetimeFigureOut">
              <a:rPr lang="en-US"/>
              <a:pPr>
                <a:defRPr/>
              </a:pPr>
              <a:t>10/23/2019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68C20C-E58A-40B8-85D3-ABAC045D854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822A647-F0EC-44DD-9F65-D60BEE74317E}" type="datetimeFigureOut">
              <a:rPr lang="en-US"/>
              <a:pPr>
                <a:defRPr/>
              </a:pPr>
              <a:t>10/23/2019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E7351A-76C5-4B29-A190-0670DD8ED6A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9E4B6FF-CE45-4AD9-B5F8-C042707ECBF5}" type="datetimeFigureOut">
              <a:rPr lang="en-US"/>
              <a:pPr>
                <a:defRPr/>
              </a:pPr>
              <a:t>10/23/2019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48CE2FF-383A-4DCE-852A-C10E587D19C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130F3AE-37D5-4078-9EE0-8C420F2DBA46}" type="datetimeFigureOut">
              <a:rPr lang="en-US"/>
              <a:pPr>
                <a:defRPr/>
              </a:pPr>
              <a:t>10/23/2019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6D42B9D-2607-46A9-83B5-D2D244DA61A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86B2013-3D3F-4099-8821-409B3FAD3716}" type="datetimeFigureOut">
              <a:rPr lang="en-US"/>
              <a:pPr>
                <a:defRPr/>
              </a:pPr>
              <a:t>10/23/2019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5543EE6-8A4A-41FC-B11A-8830B6D7C4C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E47C41A-0D39-44FE-B30C-F51DB01B57BF}" type="datetimeFigureOut">
              <a:rPr lang="en-US"/>
              <a:pPr>
                <a:defRPr/>
              </a:pPr>
              <a:t>10/23/2019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10F593C-5D9E-46C6-BA1A-A368D46C3DB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5DA7268-2EA7-4658-9CF4-34F7E2F8FE48}" type="datetimeFigureOut">
              <a:rPr lang="en-US"/>
              <a:pPr>
                <a:defRPr/>
              </a:pPr>
              <a:t>10/23/2019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2F90F0F-F723-444E-AAD3-CD65107669F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9EC2B93-4909-47FB-956D-9AFBB76314D5}" type="datetimeFigureOut">
              <a:rPr lang="en-US"/>
              <a:pPr>
                <a:defRPr/>
              </a:pPr>
              <a:t>10/23/2019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9C7E59-4BE7-452A-9A0C-5BF6D7CDD25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B944720-DA3D-429A-B614-8B59E9A63983}" type="datetimeFigureOut">
              <a:rPr lang="en-US"/>
              <a:pPr>
                <a:defRPr/>
              </a:pPr>
              <a:t>10/23/2019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DB11A49-1D18-46B8-8E48-650B8DFBBFF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ubtitle 2"/>
          <p:cNvSpPr>
            <a:spLocks noGrp="1"/>
          </p:cNvSpPr>
          <p:nvPr>
            <p:ph type="subTitle" idx="1"/>
          </p:nvPr>
        </p:nvSpPr>
        <p:spPr/>
        <p:txBody>
          <a:bodyPr/>
          <a:lstStyle/>
          <a:p>
            <a:endParaRPr lang="en-US" dirty="0" smtClean="0"/>
          </a:p>
          <a:p>
            <a:r>
              <a:rPr lang="en-US" dirty="0" smtClean="0"/>
              <a:t>YULIIA NEZHURENKO</a:t>
            </a:r>
          </a:p>
        </p:txBody>
      </p:sp>
      <p:pic>
        <p:nvPicPr>
          <p:cNvPr id="14338" name="Picture 2"/>
          <p:cNvPicPr>
            <a:picLocks noChangeAspect="1" noChangeArrowheads="1"/>
          </p:cNvPicPr>
          <p:nvPr/>
        </p:nvPicPr>
        <p:blipFill>
          <a:blip r:embed="rId2" cstate="print"/>
          <a:srcRect/>
          <a:stretch>
            <a:fillRect/>
          </a:stretch>
        </p:blipFill>
        <p:spPr bwMode="auto">
          <a:xfrm>
            <a:off x="9617075" y="0"/>
            <a:ext cx="1282700" cy="1204913"/>
          </a:xfrm>
          <a:prstGeom prst="rect">
            <a:avLst/>
          </a:prstGeom>
          <a:noFill/>
          <a:ln w="9525">
            <a:noFill/>
            <a:miter lim="800000"/>
            <a:headEnd/>
            <a:tailEnd/>
          </a:ln>
        </p:spPr>
      </p:pic>
      <p:sp>
        <p:nvSpPr>
          <p:cNvPr id="14339" name="Rectangle 3"/>
          <p:cNvSpPr>
            <a:spLocks noChangeArrowheads="1"/>
          </p:cNvSpPr>
          <p:nvPr/>
        </p:nvSpPr>
        <p:spPr bwMode="auto">
          <a:xfrm>
            <a:off x="3440113" y="239713"/>
            <a:ext cx="5310187" cy="830262"/>
          </a:xfrm>
          <a:prstGeom prst="rect">
            <a:avLst/>
          </a:prstGeom>
          <a:noFill/>
          <a:ln w="9525">
            <a:noFill/>
            <a:miter lim="800000"/>
            <a:headEnd/>
            <a:tailEnd/>
          </a:ln>
        </p:spPr>
        <p:txBody>
          <a:bodyPr>
            <a:spAutoFit/>
          </a:bodyPr>
          <a:lstStyle/>
          <a:p>
            <a:pPr algn="ctr"/>
            <a:r>
              <a:rPr lang="en-US" altLang="en-US" sz="2400" b="1">
                <a:solidFill>
                  <a:srgbClr val="0070C0"/>
                </a:solidFill>
                <a:latin typeface="Verdana" pitchFamily="34" charset="0"/>
              </a:rPr>
              <a:t>IHO – NIPPON FOUNDATION</a:t>
            </a:r>
            <a:endParaRPr lang="en-GB" altLang="en-US" sz="2400">
              <a:solidFill>
                <a:srgbClr val="0070C0"/>
              </a:solidFill>
              <a:latin typeface="Verdana" pitchFamily="34" charset="0"/>
            </a:endParaRPr>
          </a:p>
          <a:p>
            <a:pPr algn="ctr"/>
            <a:r>
              <a:rPr lang="en-US" altLang="en-US" sz="2400" b="1">
                <a:solidFill>
                  <a:srgbClr val="0070C0"/>
                </a:solidFill>
                <a:latin typeface="Verdana" pitchFamily="34" charset="0"/>
              </a:rPr>
              <a:t>ALUMNI SEMINAR</a:t>
            </a:r>
            <a:endParaRPr lang="en-GB" altLang="en-US" sz="2400">
              <a:solidFill>
                <a:srgbClr val="0070C0"/>
              </a:solidFill>
              <a:latin typeface="Verdana" pitchFamily="34" charset="0"/>
            </a:endParaRPr>
          </a:p>
        </p:txBody>
      </p:sp>
      <p:pic>
        <p:nvPicPr>
          <p:cNvPr id="14340" name="Picture 5"/>
          <p:cNvPicPr>
            <a:picLocks noChangeAspect="1"/>
          </p:cNvPicPr>
          <p:nvPr/>
        </p:nvPicPr>
        <p:blipFill>
          <a:blip r:embed="rId3" cstate="print"/>
          <a:srcRect/>
          <a:stretch>
            <a:fillRect/>
          </a:stretch>
        </p:blipFill>
        <p:spPr bwMode="auto">
          <a:xfrm>
            <a:off x="1360488" y="-25400"/>
            <a:ext cx="1214437" cy="121602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2"/>
          <p:cNvSpPr>
            <a:spLocks noGrp="1"/>
          </p:cNvSpPr>
          <p:nvPr>
            <p:ph idx="1"/>
          </p:nvPr>
        </p:nvSpPr>
        <p:spPr>
          <a:xfrm>
            <a:off x="895350" y="1290638"/>
            <a:ext cx="10515600" cy="477837"/>
          </a:xfrm>
        </p:spPr>
        <p:txBody>
          <a:bodyPr/>
          <a:lstStyle/>
          <a:p>
            <a:pPr algn="ctr"/>
            <a:r>
              <a:rPr lang="en-US" smtClean="0">
                <a:latin typeface="Times New Roman" pitchFamily="18" charset="0"/>
                <a:cs typeface="Times New Roman" pitchFamily="18" charset="0"/>
              </a:rPr>
              <a:t>River Navigational Charts of Ukraine</a:t>
            </a:r>
          </a:p>
        </p:txBody>
      </p:sp>
      <p:pic>
        <p:nvPicPr>
          <p:cNvPr id="23554" name="Picture 2"/>
          <p:cNvPicPr>
            <a:picLocks noChangeAspect="1" noChangeArrowheads="1"/>
          </p:cNvPicPr>
          <p:nvPr/>
        </p:nvPicPr>
        <p:blipFill>
          <a:blip r:embed="rId2" cstate="print"/>
          <a:srcRect/>
          <a:stretch>
            <a:fillRect/>
          </a:stretch>
        </p:blipFill>
        <p:spPr bwMode="auto">
          <a:xfrm>
            <a:off x="9617075" y="0"/>
            <a:ext cx="1282700" cy="1204913"/>
          </a:xfrm>
          <a:prstGeom prst="rect">
            <a:avLst/>
          </a:prstGeom>
          <a:noFill/>
          <a:ln w="9525">
            <a:noFill/>
            <a:miter lim="800000"/>
            <a:headEnd/>
            <a:tailEnd/>
          </a:ln>
        </p:spPr>
      </p:pic>
      <p:sp>
        <p:nvSpPr>
          <p:cNvPr id="23555" name="Rectangle 3"/>
          <p:cNvSpPr>
            <a:spLocks noChangeArrowheads="1"/>
          </p:cNvSpPr>
          <p:nvPr/>
        </p:nvSpPr>
        <p:spPr bwMode="auto">
          <a:xfrm>
            <a:off x="3440113" y="239713"/>
            <a:ext cx="5310187" cy="830262"/>
          </a:xfrm>
          <a:prstGeom prst="rect">
            <a:avLst/>
          </a:prstGeom>
          <a:noFill/>
          <a:ln w="9525">
            <a:noFill/>
            <a:miter lim="800000"/>
            <a:headEnd/>
            <a:tailEnd/>
          </a:ln>
        </p:spPr>
        <p:txBody>
          <a:bodyPr>
            <a:spAutoFit/>
          </a:bodyPr>
          <a:lstStyle/>
          <a:p>
            <a:pPr algn="ctr"/>
            <a:r>
              <a:rPr lang="en-US" altLang="en-US" sz="2400" b="1">
                <a:solidFill>
                  <a:srgbClr val="0070C0"/>
                </a:solidFill>
                <a:latin typeface="Verdana" pitchFamily="34" charset="0"/>
              </a:rPr>
              <a:t>IHO – NIPPON FOUNDATION</a:t>
            </a:r>
            <a:endParaRPr lang="en-GB" altLang="en-US" sz="2400">
              <a:solidFill>
                <a:srgbClr val="0070C0"/>
              </a:solidFill>
              <a:latin typeface="Verdana" pitchFamily="34" charset="0"/>
            </a:endParaRPr>
          </a:p>
          <a:p>
            <a:pPr algn="ctr"/>
            <a:r>
              <a:rPr lang="en-US" altLang="en-US" sz="2400" b="1">
                <a:solidFill>
                  <a:srgbClr val="0070C0"/>
                </a:solidFill>
                <a:latin typeface="Verdana" pitchFamily="34" charset="0"/>
              </a:rPr>
              <a:t>ALUMNI SEMINAR</a:t>
            </a:r>
            <a:endParaRPr lang="en-GB" altLang="en-US" sz="2400">
              <a:solidFill>
                <a:srgbClr val="0070C0"/>
              </a:solidFill>
              <a:latin typeface="Verdana" pitchFamily="34" charset="0"/>
            </a:endParaRPr>
          </a:p>
        </p:txBody>
      </p:sp>
      <p:pic>
        <p:nvPicPr>
          <p:cNvPr id="23556" name="Picture 8"/>
          <p:cNvPicPr>
            <a:picLocks noChangeAspect="1"/>
          </p:cNvPicPr>
          <p:nvPr/>
        </p:nvPicPr>
        <p:blipFill>
          <a:blip r:embed="rId3" cstate="print"/>
          <a:srcRect/>
          <a:stretch>
            <a:fillRect/>
          </a:stretch>
        </p:blipFill>
        <p:spPr bwMode="auto">
          <a:xfrm>
            <a:off x="1360488" y="-25400"/>
            <a:ext cx="1214437" cy="1216025"/>
          </a:xfrm>
          <a:prstGeom prst="rect">
            <a:avLst/>
          </a:prstGeom>
          <a:noFill/>
          <a:ln w="9525">
            <a:noFill/>
            <a:miter lim="800000"/>
            <a:headEnd/>
            <a:tailEnd/>
          </a:ln>
        </p:spPr>
      </p:pic>
      <p:pic>
        <p:nvPicPr>
          <p:cNvPr id="11" name="Рисунок 10" descr="Rivers.jpg"/>
          <p:cNvPicPr>
            <a:picLocks noChangeAspect="1"/>
          </p:cNvPicPr>
          <p:nvPr/>
        </p:nvPicPr>
        <p:blipFill>
          <a:blip r:embed="rId4" cstate="print"/>
          <a:stretch>
            <a:fillRect/>
          </a:stretch>
        </p:blipFill>
        <p:spPr>
          <a:xfrm>
            <a:off x="3295650" y="1776413"/>
            <a:ext cx="5764213" cy="5014912"/>
          </a:xfrm>
          <a:prstGeom prst="rect">
            <a:avLst/>
          </a:prstGeom>
          <a:ln w="28575">
            <a:solidFill>
              <a:schemeClr val="accent4">
                <a:lumMod val="60000"/>
                <a:lumOff val="40000"/>
              </a:schemeClr>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063" y="0"/>
            <a:ext cx="6569075" cy="382588"/>
          </a:xfrm>
        </p:spPr>
        <p:txBody>
          <a:bodyPr rtlCol="0">
            <a:normAutofit/>
          </a:bodyPr>
          <a:lstStyle/>
          <a:p>
            <a:pPr algn="ctr" fontAlgn="auto">
              <a:spcAft>
                <a:spcPts val="0"/>
              </a:spcAft>
              <a:buFont typeface="Arial" panose="020B0604020202020204" pitchFamily="34" charset="0"/>
              <a:buNone/>
              <a:defRPr/>
            </a:pPr>
            <a:r>
              <a:rPr lang="en-US" sz="2000" b="1" dirty="0" smtClean="0">
                <a:solidFill>
                  <a:schemeClr val="bg2">
                    <a:lumMod val="50000"/>
                  </a:schemeClr>
                </a:solidFill>
                <a:latin typeface="Times New Roman" pitchFamily="18" charset="0"/>
                <a:cs typeface="Times New Roman" pitchFamily="18" charset="0"/>
              </a:rPr>
              <a:t>Danube River</a:t>
            </a:r>
          </a:p>
          <a:p>
            <a:pPr algn="ctr" fontAlgn="auto">
              <a:spcAft>
                <a:spcPts val="0"/>
              </a:spcAft>
              <a:buFont typeface="Arial" panose="020B0604020202020204" pitchFamily="34" charset="0"/>
              <a:buNone/>
              <a:defRPr/>
            </a:pPr>
            <a:endParaRPr lang="en-US" dirty="0" smtClean="0">
              <a:latin typeface="Times New Roman" pitchFamily="18" charset="0"/>
              <a:cs typeface="Times New Roman" pitchFamily="18" charset="0"/>
            </a:endParaRPr>
          </a:p>
        </p:txBody>
      </p:sp>
      <p:pic>
        <p:nvPicPr>
          <p:cNvPr id="24578" name="Рисунок 5" descr="narezka_danube.png"/>
          <p:cNvPicPr>
            <a:picLocks noChangeAspect="1"/>
          </p:cNvPicPr>
          <p:nvPr/>
        </p:nvPicPr>
        <p:blipFill>
          <a:blip r:embed="rId2" cstate="print"/>
          <a:srcRect/>
          <a:stretch>
            <a:fillRect/>
          </a:stretch>
        </p:blipFill>
        <p:spPr bwMode="auto">
          <a:xfrm>
            <a:off x="300038" y="403225"/>
            <a:ext cx="6726237" cy="2425700"/>
          </a:xfrm>
          <a:prstGeom prst="rect">
            <a:avLst/>
          </a:prstGeom>
          <a:noFill/>
          <a:ln w="9525">
            <a:noFill/>
            <a:miter lim="800000"/>
            <a:headEnd/>
            <a:tailEnd/>
          </a:ln>
        </p:spPr>
      </p:pic>
      <p:pic>
        <p:nvPicPr>
          <p:cNvPr id="24579" name="Рисунок 9" descr="narezka_byg.png"/>
          <p:cNvPicPr>
            <a:picLocks noChangeAspect="1"/>
          </p:cNvPicPr>
          <p:nvPr/>
        </p:nvPicPr>
        <p:blipFill>
          <a:blip r:embed="rId3" cstate="print"/>
          <a:srcRect/>
          <a:stretch>
            <a:fillRect/>
          </a:stretch>
        </p:blipFill>
        <p:spPr bwMode="auto">
          <a:xfrm>
            <a:off x="2009775" y="3092450"/>
            <a:ext cx="2982913" cy="3765550"/>
          </a:xfrm>
          <a:prstGeom prst="rect">
            <a:avLst/>
          </a:prstGeom>
          <a:noFill/>
          <a:ln w="9525">
            <a:noFill/>
            <a:miter lim="800000"/>
            <a:headEnd/>
            <a:tailEnd/>
          </a:ln>
        </p:spPr>
      </p:pic>
      <p:pic>
        <p:nvPicPr>
          <p:cNvPr id="24580" name="Рисунок 10" descr="narezka_dnipro.png"/>
          <p:cNvPicPr>
            <a:picLocks noChangeAspect="1"/>
          </p:cNvPicPr>
          <p:nvPr/>
        </p:nvPicPr>
        <p:blipFill>
          <a:blip r:embed="rId4" cstate="print"/>
          <a:srcRect/>
          <a:stretch>
            <a:fillRect/>
          </a:stretch>
        </p:blipFill>
        <p:spPr bwMode="auto">
          <a:xfrm>
            <a:off x="7640638" y="560388"/>
            <a:ext cx="4022725" cy="6297612"/>
          </a:xfrm>
          <a:prstGeom prst="rect">
            <a:avLst/>
          </a:prstGeom>
          <a:noFill/>
          <a:ln w="9525">
            <a:noFill/>
            <a:miter lim="800000"/>
            <a:headEnd/>
            <a:tailEnd/>
          </a:ln>
        </p:spPr>
      </p:pic>
      <p:sp>
        <p:nvSpPr>
          <p:cNvPr id="12" name="Content Placeholder 2"/>
          <p:cNvSpPr txBox="1">
            <a:spLocks/>
          </p:cNvSpPr>
          <p:nvPr/>
        </p:nvSpPr>
        <p:spPr>
          <a:xfrm>
            <a:off x="2105025" y="2774950"/>
            <a:ext cx="2767013" cy="382588"/>
          </a:xfrm>
          <a:prstGeom prst="rect">
            <a:avLst/>
          </a:prstGeom>
        </p:spPr>
        <p:txBody>
          <a:bodyPr>
            <a:normAutofit/>
          </a:bodyPr>
          <a:lstStyle/>
          <a:p>
            <a:pPr marL="228600" indent="-228600" algn="ctr" fontAlgn="auto">
              <a:lnSpc>
                <a:spcPct val="90000"/>
              </a:lnSpc>
              <a:spcBef>
                <a:spcPts val="1000"/>
              </a:spcBef>
              <a:spcAft>
                <a:spcPts val="0"/>
              </a:spcAft>
              <a:buFont typeface="Arial" panose="020B0604020202020204" pitchFamily="34" charset="0"/>
              <a:buNone/>
              <a:defRPr/>
            </a:pPr>
            <a:r>
              <a:rPr lang="en-US" sz="2000" b="1" dirty="0" err="1">
                <a:solidFill>
                  <a:schemeClr val="bg2">
                    <a:lumMod val="50000"/>
                  </a:schemeClr>
                </a:solidFill>
                <a:latin typeface="Times New Roman" pitchFamily="18" charset="0"/>
                <a:cs typeface="Times New Roman" pitchFamily="18" charset="0"/>
              </a:rPr>
              <a:t>Pivdennyi</a:t>
            </a:r>
            <a:r>
              <a:rPr lang="en-US" sz="2000" b="1" dirty="0">
                <a:solidFill>
                  <a:schemeClr val="bg2">
                    <a:lumMod val="50000"/>
                  </a:schemeClr>
                </a:solidFill>
                <a:latin typeface="Times New Roman" pitchFamily="18" charset="0"/>
                <a:cs typeface="Times New Roman" pitchFamily="18" charset="0"/>
              </a:rPr>
              <a:t> </a:t>
            </a:r>
            <a:r>
              <a:rPr lang="en-US" sz="2000" b="1" dirty="0" err="1">
                <a:solidFill>
                  <a:schemeClr val="bg2">
                    <a:lumMod val="50000"/>
                  </a:schemeClr>
                </a:solidFill>
                <a:latin typeface="Times New Roman" pitchFamily="18" charset="0"/>
                <a:cs typeface="Times New Roman" pitchFamily="18" charset="0"/>
              </a:rPr>
              <a:t>Buh</a:t>
            </a:r>
            <a:r>
              <a:rPr lang="en-US" sz="2000" b="1" dirty="0">
                <a:solidFill>
                  <a:schemeClr val="bg2">
                    <a:lumMod val="50000"/>
                  </a:schemeClr>
                </a:solidFill>
                <a:latin typeface="Times New Roman" pitchFamily="18" charset="0"/>
                <a:cs typeface="Times New Roman" pitchFamily="18" charset="0"/>
              </a:rPr>
              <a:t> River</a:t>
            </a:r>
          </a:p>
          <a:p>
            <a:pPr marL="228600" indent="-228600" algn="ctr" fontAlgn="auto">
              <a:lnSpc>
                <a:spcPct val="90000"/>
              </a:lnSpc>
              <a:spcBef>
                <a:spcPts val="1000"/>
              </a:spcBef>
              <a:spcAft>
                <a:spcPts val="0"/>
              </a:spcAft>
              <a:buFont typeface="Arial" panose="020B0604020202020204" pitchFamily="34" charset="0"/>
              <a:buNone/>
              <a:defRPr/>
            </a:pPr>
            <a:endParaRPr lang="en-US" sz="2800" dirty="0">
              <a:latin typeface="Times New Roman" pitchFamily="18" charset="0"/>
              <a:cs typeface="Times New Roman" pitchFamily="18" charset="0"/>
            </a:endParaRPr>
          </a:p>
        </p:txBody>
      </p:sp>
      <p:sp>
        <p:nvSpPr>
          <p:cNvPr id="13" name="Content Placeholder 2"/>
          <p:cNvSpPr txBox="1">
            <a:spLocks/>
          </p:cNvSpPr>
          <p:nvPr/>
        </p:nvSpPr>
        <p:spPr>
          <a:xfrm>
            <a:off x="7685088" y="184150"/>
            <a:ext cx="3949700" cy="382588"/>
          </a:xfrm>
          <a:prstGeom prst="rect">
            <a:avLst/>
          </a:prstGeom>
        </p:spPr>
        <p:txBody>
          <a:bodyPr>
            <a:normAutofit/>
          </a:bodyPr>
          <a:lstStyle/>
          <a:p>
            <a:pPr marL="228600" indent="-228600" algn="ctr" fontAlgn="auto">
              <a:lnSpc>
                <a:spcPct val="90000"/>
              </a:lnSpc>
              <a:spcBef>
                <a:spcPts val="1000"/>
              </a:spcBef>
              <a:spcAft>
                <a:spcPts val="0"/>
              </a:spcAft>
              <a:buFont typeface="Arial" panose="020B0604020202020204" pitchFamily="34" charset="0"/>
              <a:buNone/>
              <a:defRPr/>
            </a:pPr>
            <a:r>
              <a:rPr lang="en-US" sz="2000" b="1" dirty="0" err="1">
                <a:solidFill>
                  <a:schemeClr val="bg2">
                    <a:lumMod val="50000"/>
                  </a:schemeClr>
                </a:solidFill>
                <a:latin typeface="Times New Roman" pitchFamily="18" charset="0"/>
                <a:cs typeface="Times New Roman" pitchFamily="18" charset="0"/>
              </a:rPr>
              <a:t>Dnipro</a:t>
            </a:r>
            <a:r>
              <a:rPr lang="en-US" sz="2000" b="1" dirty="0">
                <a:solidFill>
                  <a:schemeClr val="bg2">
                    <a:lumMod val="50000"/>
                  </a:schemeClr>
                </a:solidFill>
                <a:latin typeface="Times New Roman" pitchFamily="18" charset="0"/>
                <a:cs typeface="Times New Roman" pitchFamily="18" charset="0"/>
              </a:rPr>
              <a:t> River</a:t>
            </a:r>
          </a:p>
          <a:p>
            <a:pPr marL="228600" indent="-228600" algn="ctr" fontAlgn="auto">
              <a:lnSpc>
                <a:spcPct val="90000"/>
              </a:lnSpc>
              <a:spcBef>
                <a:spcPts val="1000"/>
              </a:spcBef>
              <a:spcAft>
                <a:spcPts val="0"/>
              </a:spcAft>
              <a:buFont typeface="Arial" panose="020B0604020202020204" pitchFamily="34" charset="0"/>
              <a:buNone/>
              <a:defRPr/>
            </a:pP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8038" y="0"/>
            <a:ext cx="10515600" cy="887413"/>
          </a:xfrm>
        </p:spPr>
        <p:txBody>
          <a:bodyPr rtlCol="0">
            <a:normAutofit/>
          </a:bodyPr>
          <a:lstStyle/>
          <a:p>
            <a:pPr algn="ctr" fontAlgn="auto">
              <a:spcAft>
                <a:spcPts val="0"/>
              </a:spcAft>
              <a:buFont typeface="Arial" panose="020B0604020202020204" pitchFamily="34" charset="0"/>
              <a:buChar char="•"/>
              <a:defRPr/>
            </a:pPr>
            <a:r>
              <a:rPr lang="en-US" dirty="0" smtClean="0">
                <a:latin typeface="Times New Roman" pitchFamily="18" charset="0"/>
                <a:cs typeface="Times New Roman" pitchFamily="18" charset="0"/>
              </a:rPr>
              <a:t>Transition from River Navigational Chart Albums to Sets of River Navigational Charts</a:t>
            </a:r>
          </a:p>
          <a:p>
            <a:pPr marL="0" indent="0" fontAlgn="auto">
              <a:spcAft>
                <a:spcPts val="0"/>
              </a:spcAft>
              <a:buFont typeface="Arial" panose="020B0604020202020204" pitchFamily="34" charset="0"/>
              <a:buNone/>
              <a:defRPr/>
            </a:pPr>
            <a:endParaRPr lang="en-US" dirty="0"/>
          </a:p>
        </p:txBody>
      </p:sp>
      <p:pic>
        <p:nvPicPr>
          <p:cNvPr id="12" name="Рисунок 11" descr="Praice_2019-3.jpg"/>
          <p:cNvPicPr>
            <a:picLocks noChangeAspect="1"/>
          </p:cNvPicPr>
          <p:nvPr/>
        </p:nvPicPr>
        <p:blipFill>
          <a:blip r:embed="rId2" cstate="print"/>
          <a:stretch>
            <a:fillRect/>
          </a:stretch>
        </p:blipFill>
        <p:spPr>
          <a:xfrm>
            <a:off x="2170113" y="860425"/>
            <a:ext cx="6745287" cy="2759075"/>
          </a:xfrm>
          <a:prstGeom prst="rect">
            <a:avLst/>
          </a:prstGeom>
          <a:ln w="9525">
            <a:solidFill>
              <a:schemeClr val="accent4">
                <a:lumMod val="60000"/>
                <a:lumOff val="40000"/>
              </a:schemeClr>
            </a:solidFill>
          </a:ln>
        </p:spPr>
      </p:pic>
      <p:pic>
        <p:nvPicPr>
          <p:cNvPr id="13" name="Рисунок 12" descr="Praice_2019-1.jpg"/>
          <p:cNvPicPr>
            <a:picLocks noChangeAspect="1"/>
          </p:cNvPicPr>
          <p:nvPr/>
        </p:nvPicPr>
        <p:blipFill>
          <a:blip r:embed="rId3" cstate="print"/>
          <a:stretch>
            <a:fillRect/>
          </a:stretch>
        </p:blipFill>
        <p:spPr>
          <a:xfrm>
            <a:off x="2168525" y="3603625"/>
            <a:ext cx="6746875" cy="3173413"/>
          </a:xfrm>
          <a:prstGeom prst="rect">
            <a:avLst/>
          </a:prstGeom>
          <a:ln w="9525">
            <a:solidFill>
              <a:schemeClr val="accent4">
                <a:lumMod val="60000"/>
                <a:lumOff val="40000"/>
              </a:schemeClr>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2"/>
          <p:cNvSpPr>
            <a:spLocks noGrp="1"/>
          </p:cNvSpPr>
          <p:nvPr>
            <p:ph idx="1"/>
          </p:nvPr>
        </p:nvSpPr>
        <p:spPr>
          <a:xfrm>
            <a:off x="787400" y="0"/>
            <a:ext cx="10515600" cy="649288"/>
          </a:xfrm>
        </p:spPr>
        <p:txBody>
          <a:bodyPr/>
          <a:lstStyle/>
          <a:p>
            <a:pPr algn="ctr">
              <a:buFont typeface="Arial" charset="0"/>
              <a:buNone/>
            </a:pPr>
            <a:r>
              <a:rPr lang="uk-UA" sz="2000" b="1" smtClean="0">
                <a:latin typeface="Times New Roman" pitchFamily="18" charset="0"/>
                <a:cs typeface="Times New Roman" pitchFamily="18" charset="0"/>
              </a:rPr>
              <a:t>Set of River Navigational Charts No. 3533 of Kanivske Reservoir from Kyivska Hydroelectric Power Station to Kanivska Hydroelectric Power Station</a:t>
            </a:r>
            <a:r>
              <a:rPr lang="en-US" sz="2000" b="1" smtClean="0">
                <a:latin typeface="Times New Roman" pitchFamily="18" charset="0"/>
                <a:cs typeface="Times New Roman" pitchFamily="18" charset="0"/>
              </a:rPr>
              <a:t> (16 sheets)</a:t>
            </a:r>
            <a:endParaRPr lang="en-US" sz="2000" smtClean="0">
              <a:latin typeface="Times New Roman" pitchFamily="18" charset="0"/>
              <a:cs typeface="Times New Roman" pitchFamily="18" charset="0"/>
            </a:endParaRPr>
          </a:p>
        </p:txBody>
      </p:sp>
      <p:pic>
        <p:nvPicPr>
          <p:cNvPr id="26626" name="Рисунок 5" descr="3533_narezka.jpg"/>
          <p:cNvPicPr>
            <a:picLocks noChangeAspect="1"/>
          </p:cNvPicPr>
          <p:nvPr/>
        </p:nvPicPr>
        <p:blipFill>
          <a:blip r:embed="rId2" cstate="print"/>
          <a:srcRect/>
          <a:stretch>
            <a:fillRect/>
          </a:stretch>
        </p:blipFill>
        <p:spPr bwMode="auto">
          <a:xfrm>
            <a:off x="2816225" y="582613"/>
            <a:ext cx="6375400" cy="6275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04925"/>
            <a:ext cx="10515600" cy="647700"/>
          </a:xfrm>
        </p:spPr>
        <p:txBody>
          <a:bodyPr rtlCol="0">
            <a:noAutofit/>
          </a:bodyPr>
          <a:lstStyle/>
          <a:p>
            <a:pPr algn="ctr" fontAlgn="auto">
              <a:spcAft>
                <a:spcPts val="0"/>
              </a:spcAft>
              <a:defRPr/>
            </a:pPr>
            <a:r>
              <a:rPr lang="en-US" sz="3600" b="1" dirty="0" smtClean="0">
                <a:solidFill>
                  <a:srgbClr val="0070C0"/>
                </a:solidFill>
                <a:latin typeface="+mn-lt"/>
                <a:ea typeface="+mn-ea"/>
                <a:cs typeface="+mn-cs"/>
              </a:rPr>
              <a:t>Lessons learned from CHART Course</a:t>
            </a:r>
            <a:endParaRPr lang="en-US" sz="3600" b="1" dirty="0">
              <a:solidFill>
                <a:srgbClr val="0070C0"/>
              </a:solidFill>
              <a:latin typeface="+mn-lt"/>
              <a:ea typeface="+mn-ea"/>
              <a:cs typeface="+mn-cs"/>
            </a:endParaRPr>
          </a:p>
        </p:txBody>
      </p:sp>
      <p:sp>
        <p:nvSpPr>
          <p:cNvPr id="3" name="Content Placeholder 2"/>
          <p:cNvSpPr>
            <a:spLocks noGrp="1"/>
          </p:cNvSpPr>
          <p:nvPr>
            <p:ph idx="1"/>
          </p:nvPr>
        </p:nvSpPr>
        <p:spPr>
          <a:xfrm>
            <a:off x="838200" y="2117725"/>
            <a:ext cx="10515600" cy="3759200"/>
          </a:xfrm>
        </p:spPr>
        <p:txBody>
          <a:bodyPr rtlCol="0">
            <a:normAutofit fontScale="85000" lnSpcReduction="20000"/>
          </a:bodyPr>
          <a:lstStyle/>
          <a:p>
            <a:pPr marL="0" indent="0" algn="ctr" fontAlgn="auto">
              <a:spcAft>
                <a:spcPts val="0"/>
              </a:spcAft>
              <a:buFont typeface="Arial" panose="020B0604020202020204" pitchFamily="34" charset="0"/>
              <a:buNone/>
              <a:defRPr/>
            </a:pPr>
            <a:r>
              <a:rPr lang="en-US" sz="3300" b="1" dirty="0" smtClean="0">
                <a:latin typeface="Times New Roman" pitchFamily="18" charset="0"/>
                <a:cs typeface="Times New Roman" pitchFamily="18" charset="0"/>
              </a:rPr>
              <a:t>Benefits </a:t>
            </a:r>
            <a:r>
              <a:rPr lang="en-US" sz="3300" b="1" dirty="0">
                <a:latin typeface="Times New Roman" pitchFamily="18" charset="0"/>
                <a:cs typeface="Times New Roman" pitchFamily="18" charset="0"/>
              </a:rPr>
              <a:t>that I received from the </a:t>
            </a:r>
            <a:r>
              <a:rPr lang="en-US" sz="3300" b="1" dirty="0" smtClean="0">
                <a:latin typeface="Times New Roman" pitchFamily="18" charset="0"/>
                <a:cs typeface="Times New Roman" pitchFamily="18" charset="0"/>
              </a:rPr>
              <a:t>course -</a:t>
            </a:r>
            <a:endParaRPr lang="uk-UA" sz="3300" b="1" dirty="0">
              <a:latin typeface="Times New Roman" pitchFamily="18" charset="0"/>
              <a:cs typeface="Times New Roman" pitchFamily="18" charset="0"/>
            </a:endParaRPr>
          </a:p>
          <a:p>
            <a:pPr fontAlgn="auto">
              <a:lnSpc>
                <a:spcPct val="200000"/>
              </a:lnSpc>
              <a:spcAft>
                <a:spcPts val="0"/>
              </a:spcAft>
              <a:buFont typeface="Arial" panose="020B0604020202020204" pitchFamily="34" charset="0"/>
              <a:buChar char="•"/>
              <a:defRPr/>
            </a:pPr>
            <a:r>
              <a:rPr lang="en-GB" sz="3100" dirty="0" smtClean="0">
                <a:latin typeface="Times New Roman" pitchFamily="18" charset="0"/>
                <a:cs typeface="Times New Roman" pitchFamily="18" charset="0"/>
              </a:rPr>
              <a:t>Extending </a:t>
            </a:r>
            <a:r>
              <a:rPr lang="en-GB" sz="3100" dirty="0">
                <a:latin typeface="Times New Roman" pitchFamily="18" charset="0"/>
                <a:cs typeface="Times New Roman" pitchFamily="18" charset="0"/>
              </a:rPr>
              <a:t>my skills in the nautical </a:t>
            </a:r>
            <a:r>
              <a:rPr lang="en-GB" sz="3100" dirty="0" smtClean="0">
                <a:latin typeface="Times New Roman" pitchFamily="18" charset="0"/>
                <a:cs typeface="Times New Roman" pitchFamily="18" charset="0"/>
              </a:rPr>
              <a:t>cartography</a:t>
            </a:r>
            <a:r>
              <a:rPr lang="uk-UA" sz="3100" dirty="0" smtClean="0">
                <a:latin typeface="Times New Roman" pitchFamily="18" charset="0"/>
                <a:cs typeface="Times New Roman" pitchFamily="18" charset="0"/>
              </a:rPr>
              <a:t> </a:t>
            </a:r>
            <a:endParaRPr lang="en-US" sz="3100" dirty="0" smtClean="0">
              <a:latin typeface="Times New Roman" pitchFamily="18" charset="0"/>
              <a:cs typeface="Times New Roman" pitchFamily="18" charset="0"/>
            </a:endParaRPr>
          </a:p>
          <a:p>
            <a:pPr fontAlgn="auto">
              <a:lnSpc>
                <a:spcPct val="200000"/>
              </a:lnSpc>
              <a:spcAft>
                <a:spcPts val="0"/>
              </a:spcAft>
              <a:buFont typeface="Arial" panose="020B0604020202020204" pitchFamily="34" charset="0"/>
              <a:buChar char="•"/>
              <a:defRPr/>
            </a:pPr>
            <a:r>
              <a:rPr lang="en-US" sz="3100" dirty="0" smtClean="0">
                <a:latin typeface="Times New Roman" pitchFamily="18" charset="0"/>
                <a:cs typeface="Times New Roman" pitchFamily="18" charset="0"/>
              </a:rPr>
              <a:t>Got modern knowledge connected to my work</a:t>
            </a:r>
          </a:p>
          <a:p>
            <a:pPr fontAlgn="auto">
              <a:lnSpc>
                <a:spcPct val="200000"/>
              </a:lnSpc>
              <a:spcAft>
                <a:spcPts val="0"/>
              </a:spcAft>
              <a:buFont typeface="Arial" panose="020B0604020202020204" pitchFamily="34" charset="0"/>
              <a:buChar char="•"/>
              <a:defRPr/>
            </a:pPr>
            <a:r>
              <a:rPr lang="en-US" sz="3100" dirty="0" smtClean="0">
                <a:latin typeface="Times New Roman" pitchFamily="18" charset="0"/>
                <a:cs typeface="Times New Roman" pitchFamily="18" charset="0"/>
              </a:rPr>
              <a:t>Became much more confident in decision-making about cartographic issues</a:t>
            </a:r>
            <a:endParaRPr lang="uk-UA" sz="3100" dirty="0" smtClean="0">
              <a:latin typeface="Times New Roman" pitchFamily="18" charset="0"/>
              <a:cs typeface="Times New Roman" pitchFamily="18" charset="0"/>
            </a:endParaRPr>
          </a:p>
          <a:p>
            <a:pPr fontAlgn="auto">
              <a:lnSpc>
                <a:spcPct val="200000"/>
              </a:lnSpc>
              <a:spcAft>
                <a:spcPts val="0"/>
              </a:spcAft>
              <a:buFont typeface="Arial" panose="020B0604020202020204" pitchFamily="34" charset="0"/>
              <a:buChar char="•"/>
              <a:defRPr/>
            </a:pPr>
            <a:r>
              <a:rPr lang="en-US" sz="3100" dirty="0" smtClean="0">
                <a:latin typeface="Times New Roman" pitchFamily="18" charset="0"/>
                <a:cs typeface="Times New Roman" pitchFamily="18" charset="0"/>
              </a:rPr>
              <a:t>Studied fundamentals of charting</a:t>
            </a:r>
          </a:p>
          <a:p>
            <a:pPr fontAlgn="auto">
              <a:lnSpc>
                <a:spcPct val="200000"/>
              </a:lnSpc>
              <a:spcAft>
                <a:spcPts val="0"/>
              </a:spcAft>
              <a:buFont typeface="Arial" panose="020B0604020202020204" pitchFamily="34" charset="0"/>
              <a:buChar char="•"/>
              <a:defRPr/>
            </a:pPr>
            <a:endParaRPr lang="uk-UA" sz="3100" dirty="0" smtClean="0">
              <a:latin typeface="Times New Roman" pitchFamily="18" charset="0"/>
              <a:cs typeface="Times New Roman" pitchFamily="18" charset="0"/>
            </a:endParaRPr>
          </a:p>
          <a:p>
            <a:pPr fontAlgn="auto">
              <a:spcAft>
                <a:spcPts val="0"/>
              </a:spcAft>
              <a:buFont typeface="Arial" panose="020B0604020202020204" pitchFamily="34" charset="0"/>
              <a:buChar char="•"/>
              <a:defRPr/>
            </a:pPr>
            <a:endParaRPr lang="uk-UA" dirty="0" smtClean="0"/>
          </a:p>
        </p:txBody>
      </p:sp>
      <p:pic>
        <p:nvPicPr>
          <p:cNvPr id="27651" name="Picture 2"/>
          <p:cNvPicPr>
            <a:picLocks noChangeAspect="1" noChangeArrowheads="1"/>
          </p:cNvPicPr>
          <p:nvPr/>
        </p:nvPicPr>
        <p:blipFill>
          <a:blip r:embed="rId3" cstate="print"/>
          <a:srcRect/>
          <a:stretch>
            <a:fillRect/>
          </a:stretch>
        </p:blipFill>
        <p:spPr bwMode="auto">
          <a:xfrm>
            <a:off x="9617075" y="0"/>
            <a:ext cx="1282700" cy="1204913"/>
          </a:xfrm>
          <a:prstGeom prst="rect">
            <a:avLst/>
          </a:prstGeom>
          <a:noFill/>
          <a:ln w="9525">
            <a:noFill/>
            <a:miter lim="800000"/>
            <a:headEnd/>
            <a:tailEnd/>
          </a:ln>
        </p:spPr>
      </p:pic>
      <p:sp>
        <p:nvSpPr>
          <p:cNvPr id="27652" name="Rectangle 3"/>
          <p:cNvSpPr>
            <a:spLocks noChangeArrowheads="1"/>
          </p:cNvSpPr>
          <p:nvPr/>
        </p:nvSpPr>
        <p:spPr bwMode="auto">
          <a:xfrm>
            <a:off x="3440113" y="239713"/>
            <a:ext cx="5310187" cy="830262"/>
          </a:xfrm>
          <a:prstGeom prst="rect">
            <a:avLst/>
          </a:prstGeom>
          <a:noFill/>
          <a:ln w="9525">
            <a:noFill/>
            <a:miter lim="800000"/>
            <a:headEnd/>
            <a:tailEnd/>
          </a:ln>
        </p:spPr>
        <p:txBody>
          <a:bodyPr>
            <a:spAutoFit/>
          </a:bodyPr>
          <a:lstStyle/>
          <a:p>
            <a:pPr algn="ctr"/>
            <a:r>
              <a:rPr lang="en-US" altLang="en-US" sz="2400" b="1">
                <a:solidFill>
                  <a:srgbClr val="0070C0"/>
                </a:solidFill>
                <a:latin typeface="Verdana" pitchFamily="34" charset="0"/>
              </a:rPr>
              <a:t>IHO – NIPPON FOUNDATION</a:t>
            </a:r>
            <a:endParaRPr lang="en-GB" altLang="en-US" sz="2400">
              <a:solidFill>
                <a:srgbClr val="0070C0"/>
              </a:solidFill>
              <a:latin typeface="Verdana" pitchFamily="34" charset="0"/>
            </a:endParaRPr>
          </a:p>
          <a:p>
            <a:pPr algn="ctr"/>
            <a:r>
              <a:rPr lang="en-US" altLang="en-US" sz="2400" b="1">
                <a:solidFill>
                  <a:srgbClr val="0070C0"/>
                </a:solidFill>
                <a:latin typeface="Verdana" pitchFamily="34" charset="0"/>
              </a:rPr>
              <a:t>ALUMNI SEMINAR</a:t>
            </a:r>
            <a:endParaRPr lang="en-GB" altLang="en-US" sz="2400">
              <a:solidFill>
                <a:srgbClr val="0070C0"/>
              </a:solidFill>
              <a:latin typeface="Verdana" pitchFamily="34" charset="0"/>
            </a:endParaRPr>
          </a:p>
        </p:txBody>
      </p:sp>
      <p:pic>
        <p:nvPicPr>
          <p:cNvPr id="27653" name="Picture 8"/>
          <p:cNvPicPr>
            <a:picLocks noChangeAspect="1"/>
          </p:cNvPicPr>
          <p:nvPr/>
        </p:nvPicPr>
        <p:blipFill>
          <a:blip r:embed="rId4" cstate="print"/>
          <a:srcRect/>
          <a:stretch>
            <a:fillRect/>
          </a:stretch>
        </p:blipFill>
        <p:spPr bwMode="auto">
          <a:xfrm>
            <a:off x="1360488" y="-25400"/>
            <a:ext cx="1214437" cy="1216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04925"/>
            <a:ext cx="10515600" cy="647700"/>
          </a:xfrm>
        </p:spPr>
        <p:txBody>
          <a:bodyPr rtlCol="0">
            <a:noAutofit/>
          </a:bodyPr>
          <a:lstStyle/>
          <a:p>
            <a:pPr algn="ctr" fontAlgn="auto">
              <a:spcAft>
                <a:spcPts val="0"/>
              </a:spcAft>
              <a:defRPr/>
            </a:pPr>
            <a:r>
              <a:rPr lang="en-US" sz="3600" b="1" dirty="0" smtClean="0">
                <a:solidFill>
                  <a:srgbClr val="0070C0"/>
                </a:solidFill>
                <a:latin typeface="+mn-lt"/>
                <a:ea typeface="+mn-ea"/>
                <a:cs typeface="+mn-cs"/>
              </a:rPr>
              <a:t>Lessons learned from CHART Course</a:t>
            </a:r>
            <a:endParaRPr lang="en-US" sz="3600" b="1" dirty="0">
              <a:solidFill>
                <a:srgbClr val="0070C0"/>
              </a:solidFill>
              <a:latin typeface="+mn-lt"/>
              <a:ea typeface="+mn-ea"/>
              <a:cs typeface="+mn-cs"/>
            </a:endParaRPr>
          </a:p>
        </p:txBody>
      </p:sp>
      <p:sp>
        <p:nvSpPr>
          <p:cNvPr id="3" name="Content Placeholder 2"/>
          <p:cNvSpPr>
            <a:spLocks noGrp="1"/>
          </p:cNvSpPr>
          <p:nvPr>
            <p:ph idx="1"/>
          </p:nvPr>
        </p:nvSpPr>
        <p:spPr>
          <a:xfrm>
            <a:off x="838200" y="2117725"/>
            <a:ext cx="10515600" cy="4351338"/>
          </a:xfrm>
        </p:spPr>
        <p:txBody>
          <a:bodyPr rtlCol="0">
            <a:normAutofit fontScale="92500"/>
          </a:bodyPr>
          <a:lstStyle/>
          <a:p>
            <a:pPr fontAlgn="auto">
              <a:lnSpc>
                <a:spcPct val="110000"/>
              </a:lnSpc>
              <a:spcAft>
                <a:spcPts val="0"/>
              </a:spcAft>
              <a:buFont typeface="Arial" panose="020B0604020202020204" pitchFamily="34" charset="0"/>
              <a:buChar char="•"/>
              <a:defRPr/>
            </a:pPr>
            <a:r>
              <a:rPr lang="en-US" dirty="0" smtClean="0">
                <a:latin typeface="Times New Roman" pitchFamily="18" charset="0"/>
                <a:cs typeface="Times New Roman" pitchFamily="18" charset="0"/>
              </a:rPr>
              <a:t>The opportunity to </a:t>
            </a:r>
            <a:r>
              <a:rPr lang="en-US" dirty="0">
                <a:latin typeface="Times New Roman" pitchFamily="18" charset="0"/>
                <a:cs typeface="Times New Roman" pitchFamily="18" charset="0"/>
              </a:rPr>
              <a:t>study in depth the international standards </a:t>
            </a:r>
            <a:r>
              <a:rPr lang="en-US" dirty="0" smtClean="0">
                <a:latin typeface="Times New Roman" pitchFamily="18" charset="0"/>
                <a:cs typeface="Times New Roman" pitchFamily="18" charset="0"/>
              </a:rPr>
              <a:t>for compilation nautical charts</a:t>
            </a:r>
          </a:p>
          <a:p>
            <a:pPr fontAlgn="auto">
              <a:lnSpc>
                <a:spcPct val="120000"/>
              </a:lnSpc>
              <a:spcAft>
                <a:spcPts val="0"/>
              </a:spcAft>
              <a:buFont typeface="Arial" panose="020B0604020202020204" pitchFamily="34" charset="0"/>
              <a:buChar char="•"/>
              <a:defRPr/>
            </a:pPr>
            <a:r>
              <a:rPr lang="uk-UA" dirty="0" smtClean="0">
                <a:latin typeface="Times New Roman" pitchFamily="18" charset="0"/>
                <a:cs typeface="Times New Roman" pitchFamily="18" charset="0"/>
              </a:rPr>
              <a:t>CARIS </a:t>
            </a:r>
            <a:r>
              <a:rPr lang="uk-UA" dirty="0">
                <a:latin typeface="Times New Roman" pitchFamily="18" charset="0"/>
                <a:cs typeface="Times New Roman" pitchFamily="18" charset="0"/>
              </a:rPr>
              <a:t>S-57 </a:t>
            </a:r>
            <a:r>
              <a:rPr lang="uk-UA" dirty="0" err="1">
                <a:latin typeface="Times New Roman" pitchFamily="18" charset="0"/>
                <a:cs typeface="Times New Roman" pitchFamily="18" charset="0"/>
              </a:rPr>
              <a:t>Composer</a:t>
            </a:r>
            <a:r>
              <a:rPr lang="en-US" dirty="0">
                <a:latin typeface="Times New Roman" pitchFamily="18" charset="0"/>
                <a:cs typeface="Times New Roman" pitchFamily="18" charset="0"/>
              </a:rPr>
              <a:t> and</a:t>
            </a:r>
            <a:r>
              <a:rPr lang="uk-UA" dirty="0">
                <a:latin typeface="Times New Roman" pitchFamily="18" charset="0"/>
                <a:cs typeface="Times New Roman" pitchFamily="18" charset="0"/>
              </a:rPr>
              <a:t> CARIS </a:t>
            </a:r>
            <a:r>
              <a:rPr lang="uk-UA" dirty="0" err="1">
                <a:latin typeface="Times New Roman" pitchFamily="18" charset="0"/>
                <a:cs typeface="Times New Roman" pitchFamily="18" charset="0"/>
              </a:rPr>
              <a:t>Paper</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Chart</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Composer</a:t>
            </a:r>
            <a:r>
              <a:rPr lang="en-GB" dirty="0">
                <a:latin typeface="Times New Roman" pitchFamily="18" charset="0"/>
                <a:cs typeface="Times New Roman" pitchFamily="18" charset="0"/>
              </a:rPr>
              <a:t> </a:t>
            </a:r>
            <a:r>
              <a:rPr lang="en-GB" dirty="0" smtClean="0">
                <a:latin typeface="Times New Roman" pitchFamily="18" charset="0"/>
                <a:cs typeface="Times New Roman" pitchFamily="18" charset="0"/>
              </a:rPr>
              <a:t>software learning</a:t>
            </a:r>
          </a:p>
          <a:p>
            <a:pPr fontAlgn="auto">
              <a:lnSpc>
                <a:spcPct val="120000"/>
              </a:lnSpc>
              <a:spcAft>
                <a:spcPts val="0"/>
              </a:spcAft>
              <a:buFont typeface="Arial" panose="020B0604020202020204" pitchFamily="34" charset="0"/>
              <a:buChar char="•"/>
              <a:defRPr/>
            </a:pPr>
            <a:r>
              <a:rPr lang="en-GB" dirty="0" smtClean="0">
                <a:latin typeface="Times New Roman" pitchFamily="18" charset="0"/>
                <a:cs typeface="Times New Roman" pitchFamily="18" charset="0"/>
              </a:rPr>
              <a:t>Meeting </a:t>
            </a:r>
            <a:r>
              <a:rPr lang="en-GB" dirty="0">
                <a:latin typeface="Times New Roman" pitchFamily="18" charset="0"/>
                <a:cs typeface="Times New Roman" pitchFamily="18" charset="0"/>
              </a:rPr>
              <a:t>new </a:t>
            </a:r>
            <a:r>
              <a:rPr lang="en-GB" dirty="0" smtClean="0">
                <a:latin typeface="Times New Roman" pitchFamily="18" charset="0"/>
                <a:cs typeface="Times New Roman" pitchFamily="18" charset="0"/>
              </a:rPr>
              <a:t>foreign </a:t>
            </a:r>
            <a:r>
              <a:rPr lang="en-GB" dirty="0">
                <a:latin typeface="Times New Roman" pitchFamily="18" charset="0"/>
                <a:cs typeface="Times New Roman" pitchFamily="18" charset="0"/>
              </a:rPr>
              <a:t>colleagues and seeing how the UKHO works in my </a:t>
            </a:r>
            <a:r>
              <a:rPr lang="en-GB" dirty="0" smtClean="0">
                <a:latin typeface="Times New Roman" pitchFamily="18" charset="0"/>
                <a:cs typeface="Times New Roman" pitchFamily="18" charset="0"/>
              </a:rPr>
              <a:t>field</a:t>
            </a:r>
            <a:endParaRPr lang="uk-UA" dirty="0">
              <a:latin typeface="Times New Roman" pitchFamily="18" charset="0"/>
              <a:cs typeface="Times New Roman" pitchFamily="18" charset="0"/>
            </a:endParaRPr>
          </a:p>
          <a:p>
            <a:pPr fontAlgn="auto">
              <a:lnSpc>
                <a:spcPct val="170000"/>
              </a:lnSpc>
              <a:spcAft>
                <a:spcPts val="0"/>
              </a:spcAft>
              <a:buFont typeface="Arial" panose="020B0604020202020204" pitchFamily="34" charset="0"/>
              <a:buChar char="•"/>
              <a:defRPr/>
            </a:pPr>
            <a:r>
              <a:rPr lang="en-GB" dirty="0" smtClean="0">
                <a:latin typeface="Times New Roman" pitchFamily="18" charset="0"/>
                <a:cs typeface="Times New Roman" pitchFamily="18" charset="0"/>
              </a:rPr>
              <a:t>Applying the knowledge</a:t>
            </a:r>
            <a:r>
              <a:rPr lang="uk-UA" dirty="0" smtClean="0">
                <a:latin typeface="Times New Roman" pitchFamily="18" charset="0"/>
                <a:cs typeface="Times New Roman" pitchFamily="18" charset="0"/>
              </a:rPr>
              <a:t>,</a:t>
            </a:r>
            <a:r>
              <a:rPr lang="en-GB" dirty="0" smtClean="0">
                <a:latin typeface="Times New Roman" pitchFamily="18" charset="0"/>
                <a:cs typeface="Times New Roman" pitchFamily="18" charset="0"/>
              </a:rPr>
              <a:t> which I got during the course, </a:t>
            </a:r>
            <a:r>
              <a:rPr lang="en-GB" dirty="0">
                <a:latin typeface="Times New Roman" pitchFamily="18" charset="0"/>
                <a:cs typeface="Times New Roman" pitchFamily="18" charset="0"/>
              </a:rPr>
              <a:t>to my current </a:t>
            </a:r>
            <a:r>
              <a:rPr lang="en-GB" dirty="0" smtClean="0">
                <a:latin typeface="Times New Roman" pitchFamily="18" charset="0"/>
                <a:cs typeface="Times New Roman" pitchFamily="18" charset="0"/>
              </a:rPr>
              <a:t>work</a:t>
            </a:r>
            <a:endParaRPr lang="en-US" dirty="0" smtClean="0">
              <a:latin typeface="Times New Roman" pitchFamily="18" charset="0"/>
              <a:cs typeface="Times New Roman" pitchFamily="18" charset="0"/>
            </a:endParaRPr>
          </a:p>
          <a:p>
            <a:pPr marL="0" indent="0" fontAlgn="auto">
              <a:spcAft>
                <a:spcPts val="0"/>
              </a:spcAft>
              <a:buFont typeface="Arial" panose="020B0604020202020204" pitchFamily="34" charset="0"/>
              <a:buNone/>
              <a:defRPr/>
            </a:pPr>
            <a:endParaRPr lang="en-US" dirty="0" smtClean="0"/>
          </a:p>
          <a:p>
            <a:pPr fontAlgn="auto">
              <a:spcAft>
                <a:spcPts val="0"/>
              </a:spcAft>
              <a:buFont typeface="Arial" panose="020B0604020202020204" pitchFamily="34" charset="0"/>
              <a:buChar char="•"/>
              <a:defRPr/>
            </a:pPr>
            <a:endParaRPr lang="uk-UA" dirty="0" smtClean="0"/>
          </a:p>
          <a:p>
            <a:pPr fontAlgn="auto">
              <a:spcAft>
                <a:spcPts val="0"/>
              </a:spcAft>
              <a:buFont typeface="Arial" panose="020B0604020202020204" pitchFamily="34" charset="0"/>
              <a:buChar char="•"/>
              <a:defRPr/>
            </a:pPr>
            <a:endParaRPr lang="uk-UA" dirty="0" smtClean="0"/>
          </a:p>
        </p:txBody>
      </p:sp>
      <p:pic>
        <p:nvPicPr>
          <p:cNvPr id="29699" name="Picture 2"/>
          <p:cNvPicPr>
            <a:picLocks noChangeAspect="1" noChangeArrowheads="1"/>
          </p:cNvPicPr>
          <p:nvPr/>
        </p:nvPicPr>
        <p:blipFill>
          <a:blip r:embed="rId3" cstate="print"/>
          <a:srcRect/>
          <a:stretch>
            <a:fillRect/>
          </a:stretch>
        </p:blipFill>
        <p:spPr bwMode="auto">
          <a:xfrm>
            <a:off x="9617075" y="0"/>
            <a:ext cx="1282700" cy="1204913"/>
          </a:xfrm>
          <a:prstGeom prst="rect">
            <a:avLst/>
          </a:prstGeom>
          <a:noFill/>
          <a:ln w="9525">
            <a:noFill/>
            <a:miter lim="800000"/>
            <a:headEnd/>
            <a:tailEnd/>
          </a:ln>
        </p:spPr>
      </p:pic>
      <p:sp>
        <p:nvSpPr>
          <p:cNvPr id="29700" name="Rectangle 3"/>
          <p:cNvSpPr>
            <a:spLocks noChangeArrowheads="1"/>
          </p:cNvSpPr>
          <p:nvPr/>
        </p:nvSpPr>
        <p:spPr bwMode="auto">
          <a:xfrm>
            <a:off x="3440113" y="239713"/>
            <a:ext cx="5310187" cy="830262"/>
          </a:xfrm>
          <a:prstGeom prst="rect">
            <a:avLst/>
          </a:prstGeom>
          <a:noFill/>
          <a:ln w="9525">
            <a:noFill/>
            <a:miter lim="800000"/>
            <a:headEnd/>
            <a:tailEnd/>
          </a:ln>
        </p:spPr>
        <p:txBody>
          <a:bodyPr>
            <a:spAutoFit/>
          </a:bodyPr>
          <a:lstStyle/>
          <a:p>
            <a:pPr algn="ctr"/>
            <a:r>
              <a:rPr lang="en-US" altLang="en-US" sz="2400" b="1">
                <a:solidFill>
                  <a:srgbClr val="0070C0"/>
                </a:solidFill>
                <a:latin typeface="Verdana" pitchFamily="34" charset="0"/>
              </a:rPr>
              <a:t>IHO – NIPPON FOUNDATION</a:t>
            </a:r>
            <a:endParaRPr lang="en-GB" altLang="en-US" sz="2400">
              <a:solidFill>
                <a:srgbClr val="0070C0"/>
              </a:solidFill>
              <a:latin typeface="Verdana" pitchFamily="34" charset="0"/>
            </a:endParaRPr>
          </a:p>
          <a:p>
            <a:pPr algn="ctr"/>
            <a:r>
              <a:rPr lang="en-US" altLang="en-US" sz="2400" b="1">
                <a:solidFill>
                  <a:srgbClr val="0070C0"/>
                </a:solidFill>
                <a:latin typeface="Verdana" pitchFamily="34" charset="0"/>
              </a:rPr>
              <a:t>ALUMNI SEMINAR</a:t>
            </a:r>
            <a:endParaRPr lang="en-GB" altLang="en-US" sz="2400">
              <a:solidFill>
                <a:srgbClr val="0070C0"/>
              </a:solidFill>
              <a:latin typeface="Verdana" pitchFamily="34" charset="0"/>
            </a:endParaRPr>
          </a:p>
        </p:txBody>
      </p:sp>
      <p:pic>
        <p:nvPicPr>
          <p:cNvPr id="29701" name="Picture 8"/>
          <p:cNvPicPr>
            <a:picLocks noChangeAspect="1"/>
          </p:cNvPicPr>
          <p:nvPr/>
        </p:nvPicPr>
        <p:blipFill>
          <a:blip r:embed="rId4" cstate="print"/>
          <a:srcRect/>
          <a:stretch>
            <a:fillRect/>
          </a:stretch>
        </p:blipFill>
        <p:spPr bwMode="auto">
          <a:xfrm>
            <a:off x="1360488" y="-25400"/>
            <a:ext cx="1214437" cy="1216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04925"/>
            <a:ext cx="10515600" cy="647700"/>
          </a:xfrm>
        </p:spPr>
        <p:txBody>
          <a:bodyPr rtlCol="0">
            <a:normAutofit/>
          </a:bodyPr>
          <a:lstStyle/>
          <a:p>
            <a:pPr algn="ctr" fontAlgn="auto">
              <a:spcAft>
                <a:spcPts val="0"/>
              </a:spcAft>
              <a:defRPr/>
            </a:pPr>
            <a:r>
              <a:rPr lang="fr-FR" sz="4000" b="1" dirty="0">
                <a:solidFill>
                  <a:srgbClr val="0070C0"/>
                </a:solidFill>
                <a:latin typeface="+mn-lt"/>
                <a:ea typeface="+mn-ea"/>
                <a:cs typeface="+mn-cs"/>
              </a:rPr>
              <a:t>S</a:t>
            </a:r>
            <a:r>
              <a:rPr lang="fr-FR" sz="4000" b="1" dirty="0" smtClean="0">
                <a:solidFill>
                  <a:srgbClr val="0070C0"/>
                </a:solidFill>
                <a:latin typeface="+mn-lt"/>
                <a:ea typeface="+mn-ea"/>
                <a:cs typeface="+mn-cs"/>
              </a:rPr>
              <a:t>uggestion for the future</a:t>
            </a:r>
            <a:endParaRPr lang="en-US" sz="4000" b="1" dirty="0">
              <a:solidFill>
                <a:srgbClr val="0070C0"/>
              </a:solidFill>
              <a:latin typeface="+mn-lt"/>
              <a:ea typeface="+mn-ea"/>
              <a:cs typeface="+mn-cs"/>
            </a:endParaRPr>
          </a:p>
        </p:txBody>
      </p:sp>
      <p:sp>
        <p:nvSpPr>
          <p:cNvPr id="31746" name="Content Placeholder 2"/>
          <p:cNvSpPr>
            <a:spLocks noGrp="1"/>
          </p:cNvSpPr>
          <p:nvPr>
            <p:ph idx="1"/>
          </p:nvPr>
        </p:nvSpPr>
        <p:spPr>
          <a:xfrm>
            <a:off x="838200" y="2117725"/>
            <a:ext cx="10515600" cy="4351338"/>
          </a:xfrm>
        </p:spPr>
        <p:txBody>
          <a:bodyPr/>
          <a:lstStyle/>
          <a:p>
            <a:pPr algn="just">
              <a:buFont typeface="Arial" charset="0"/>
              <a:buNone/>
            </a:pPr>
            <a:r>
              <a:rPr lang="en-US" dirty="0" smtClean="0">
                <a:latin typeface="Times New Roman" pitchFamily="18" charset="0"/>
                <a:cs typeface="Times New Roman" pitchFamily="18" charset="0"/>
              </a:rPr>
              <a:t>   The CHART course provides excellent opportunities for cartographers and hydrographers from all over the word to get modern and important knowledge for creating good quality nautical charts according to the international standards.</a:t>
            </a:r>
            <a:endParaRPr lang="uk-UA" dirty="0" smtClean="0">
              <a:latin typeface="Times New Roman" pitchFamily="18" charset="0"/>
              <a:cs typeface="Times New Roman" pitchFamily="18" charset="0"/>
            </a:endParaRPr>
          </a:p>
          <a:p>
            <a:pPr>
              <a:buFont typeface="Arial" charset="0"/>
              <a:buNone/>
            </a:pPr>
            <a:r>
              <a:rPr lang="en-US" dirty="0" smtClean="0">
                <a:latin typeface="Times New Roman" pitchFamily="18" charset="0"/>
                <a:cs typeface="Times New Roman" pitchFamily="18" charset="0"/>
              </a:rPr>
              <a:t>Suggestions</a:t>
            </a:r>
          </a:p>
          <a:p>
            <a:r>
              <a:rPr lang="en-US" dirty="0" smtClean="0">
                <a:latin typeface="Times New Roman" pitchFamily="18" charset="0"/>
                <a:cs typeface="Times New Roman" pitchFamily="18" charset="0"/>
              </a:rPr>
              <a:t>Scope of the Capacity Building course extending and development</a:t>
            </a:r>
          </a:p>
          <a:p>
            <a:r>
              <a:rPr lang="en-US" dirty="0" smtClean="0">
                <a:latin typeface="Times New Roman" pitchFamily="18" charset="0"/>
                <a:cs typeface="Times New Roman" pitchFamily="18" charset="0"/>
              </a:rPr>
              <a:t>Involving more countries</a:t>
            </a:r>
          </a:p>
          <a:p>
            <a:r>
              <a:rPr lang="en-US" dirty="0" smtClean="0">
                <a:latin typeface="Times New Roman" pitchFamily="18" charset="0"/>
                <a:cs typeface="Times New Roman" pitchFamily="18" charset="0"/>
              </a:rPr>
              <a:t>Involving more cartographers and hydrographers to participate in the training</a:t>
            </a:r>
          </a:p>
        </p:txBody>
      </p:sp>
      <p:pic>
        <p:nvPicPr>
          <p:cNvPr id="31747" name="Picture 2"/>
          <p:cNvPicPr>
            <a:picLocks noChangeAspect="1" noChangeArrowheads="1"/>
          </p:cNvPicPr>
          <p:nvPr/>
        </p:nvPicPr>
        <p:blipFill>
          <a:blip r:embed="rId2" cstate="print"/>
          <a:srcRect/>
          <a:stretch>
            <a:fillRect/>
          </a:stretch>
        </p:blipFill>
        <p:spPr bwMode="auto">
          <a:xfrm>
            <a:off x="9617075" y="0"/>
            <a:ext cx="1282700" cy="1204913"/>
          </a:xfrm>
          <a:prstGeom prst="rect">
            <a:avLst/>
          </a:prstGeom>
          <a:noFill/>
          <a:ln w="9525">
            <a:noFill/>
            <a:miter lim="800000"/>
            <a:headEnd/>
            <a:tailEnd/>
          </a:ln>
        </p:spPr>
      </p:pic>
      <p:sp>
        <p:nvSpPr>
          <p:cNvPr id="31748" name="Rectangle 3"/>
          <p:cNvSpPr>
            <a:spLocks noChangeArrowheads="1"/>
          </p:cNvSpPr>
          <p:nvPr/>
        </p:nvSpPr>
        <p:spPr bwMode="auto">
          <a:xfrm>
            <a:off x="3440113" y="239713"/>
            <a:ext cx="5310187" cy="830262"/>
          </a:xfrm>
          <a:prstGeom prst="rect">
            <a:avLst/>
          </a:prstGeom>
          <a:noFill/>
          <a:ln w="9525">
            <a:noFill/>
            <a:miter lim="800000"/>
            <a:headEnd/>
            <a:tailEnd/>
          </a:ln>
        </p:spPr>
        <p:txBody>
          <a:bodyPr>
            <a:spAutoFit/>
          </a:bodyPr>
          <a:lstStyle/>
          <a:p>
            <a:pPr algn="ctr"/>
            <a:r>
              <a:rPr lang="en-US" altLang="en-US" sz="2400" b="1">
                <a:solidFill>
                  <a:srgbClr val="0070C0"/>
                </a:solidFill>
                <a:latin typeface="Verdana" pitchFamily="34" charset="0"/>
              </a:rPr>
              <a:t>IHO – NIPPON FOUNDATION</a:t>
            </a:r>
            <a:endParaRPr lang="en-GB" altLang="en-US" sz="2400">
              <a:solidFill>
                <a:srgbClr val="0070C0"/>
              </a:solidFill>
              <a:latin typeface="Verdana" pitchFamily="34" charset="0"/>
            </a:endParaRPr>
          </a:p>
          <a:p>
            <a:pPr algn="ctr"/>
            <a:r>
              <a:rPr lang="en-US" altLang="en-US" sz="2400" b="1">
                <a:solidFill>
                  <a:srgbClr val="0070C0"/>
                </a:solidFill>
                <a:latin typeface="Verdana" pitchFamily="34" charset="0"/>
              </a:rPr>
              <a:t>ALUMNI SEMINAR</a:t>
            </a:r>
            <a:endParaRPr lang="en-GB" altLang="en-US" sz="2400">
              <a:solidFill>
                <a:srgbClr val="0070C0"/>
              </a:solidFill>
              <a:latin typeface="Verdana" pitchFamily="34" charset="0"/>
            </a:endParaRPr>
          </a:p>
        </p:txBody>
      </p:sp>
      <p:pic>
        <p:nvPicPr>
          <p:cNvPr id="31749" name="Picture 8"/>
          <p:cNvPicPr>
            <a:picLocks noChangeAspect="1"/>
          </p:cNvPicPr>
          <p:nvPr/>
        </p:nvPicPr>
        <p:blipFill>
          <a:blip r:embed="rId3" cstate="print"/>
          <a:srcRect/>
          <a:stretch>
            <a:fillRect/>
          </a:stretch>
        </p:blipFill>
        <p:spPr bwMode="auto">
          <a:xfrm>
            <a:off x="1360488" y="-25400"/>
            <a:ext cx="1214437" cy="1216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04925"/>
            <a:ext cx="10515600" cy="647700"/>
          </a:xfrm>
        </p:spPr>
        <p:txBody>
          <a:bodyPr rtlCol="0">
            <a:normAutofit fontScale="90000"/>
          </a:bodyPr>
          <a:lstStyle/>
          <a:p>
            <a:pPr fontAlgn="auto">
              <a:spcAft>
                <a:spcPts val="0"/>
              </a:spcAft>
              <a:defRPr/>
            </a:pPr>
            <a:r>
              <a:rPr lang="fr-FR" dirty="0" smtClean="0"/>
              <a:t> </a:t>
            </a:r>
            <a:r>
              <a:rPr lang="fr-FR" sz="4000" b="1" dirty="0" smtClean="0">
                <a:solidFill>
                  <a:srgbClr val="0070C0"/>
                </a:solidFill>
                <a:latin typeface="+mn-lt"/>
                <a:ea typeface="+mn-ea"/>
                <a:cs typeface="+mn-cs"/>
              </a:rPr>
              <a:t>Self introduction</a:t>
            </a:r>
            <a:endParaRPr lang="en-US" sz="4000" b="1" dirty="0">
              <a:solidFill>
                <a:srgbClr val="0070C0"/>
              </a:solidFill>
              <a:latin typeface="+mn-lt"/>
              <a:ea typeface="+mn-ea"/>
              <a:cs typeface="+mn-cs"/>
            </a:endParaRPr>
          </a:p>
        </p:txBody>
      </p:sp>
      <p:pic>
        <p:nvPicPr>
          <p:cNvPr id="15362" name="Picture 2"/>
          <p:cNvPicPr>
            <a:picLocks noChangeAspect="1" noChangeArrowheads="1"/>
          </p:cNvPicPr>
          <p:nvPr/>
        </p:nvPicPr>
        <p:blipFill>
          <a:blip r:embed="rId2" cstate="print"/>
          <a:srcRect/>
          <a:stretch>
            <a:fillRect/>
          </a:stretch>
        </p:blipFill>
        <p:spPr bwMode="auto">
          <a:xfrm>
            <a:off x="9617075" y="0"/>
            <a:ext cx="1282700" cy="1204913"/>
          </a:xfrm>
          <a:prstGeom prst="rect">
            <a:avLst/>
          </a:prstGeom>
          <a:noFill/>
          <a:ln w="9525">
            <a:noFill/>
            <a:miter lim="800000"/>
            <a:headEnd/>
            <a:tailEnd/>
          </a:ln>
        </p:spPr>
      </p:pic>
      <p:sp>
        <p:nvSpPr>
          <p:cNvPr id="15363" name="Rectangle 3"/>
          <p:cNvSpPr>
            <a:spLocks noChangeArrowheads="1"/>
          </p:cNvSpPr>
          <p:nvPr/>
        </p:nvSpPr>
        <p:spPr bwMode="auto">
          <a:xfrm>
            <a:off x="3440113" y="239713"/>
            <a:ext cx="5310187" cy="830262"/>
          </a:xfrm>
          <a:prstGeom prst="rect">
            <a:avLst/>
          </a:prstGeom>
          <a:noFill/>
          <a:ln w="9525">
            <a:noFill/>
            <a:miter lim="800000"/>
            <a:headEnd/>
            <a:tailEnd/>
          </a:ln>
        </p:spPr>
        <p:txBody>
          <a:bodyPr>
            <a:spAutoFit/>
          </a:bodyPr>
          <a:lstStyle/>
          <a:p>
            <a:pPr algn="ctr"/>
            <a:r>
              <a:rPr lang="en-US" altLang="en-US" sz="2400" b="1">
                <a:solidFill>
                  <a:srgbClr val="0070C0"/>
                </a:solidFill>
                <a:latin typeface="Verdana" pitchFamily="34" charset="0"/>
              </a:rPr>
              <a:t>IHO – NIPPON FOUNDATION</a:t>
            </a:r>
            <a:endParaRPr lang="en-GB" altLang="en-US" sz="2400">
              <a:solidFill>
                <a:srgbClr val="0070C0"/>
              </a:solidFill>
              <a:latin typeface="Verdana" pitchFamily="34" charset="0"/>
            </a:endParaRPr>
          </a:p>
          <a:p>
            <a:pPr algn="ctr"/>
            <a:r>
              <a:rPr lang="en-US" altLang="en-US" sz="2400" b="1">
                <a:solidFill>
                  <a:srgbClr val="0070C0"/>
                </a:solidFill>
                <a:latin typeface="Verdana" pitchFamily="34" charset="0"/>
              </a:rPr>
              <a:t>ALUMNI SEMINAR</a:t>
            </a:r>
            <a:endParaRPr lang="en-GB" altLang="en-US" sz="2400">
              <a:solidFill>
                <a:srgbClr val="0070C0"/>
              </a:solidFill>
              <a:latin typeface="Verdana" pitchFamily="34" charset="0"/>
            </a:endParaRPr>
          </a:p>
        </p:txBody>
      </p:sp>
      <p:pic>
        <p:nvPicPr>
          <p:cNvPr id="15364" name="Picture 8"/>
          <p:cNvPicPr>
            <a:picLocks noChangeAspect="1"/>
          </p:cNvPicPr>
          <p:nvPr/>
        </p:nvPicPr>
        <p:blipFill>
          <a:blip r:embed="rId3" cstate="print"/>
          <a:srcRect/>
          <a:stretch>
            <a:fillRect/>
          </a:stretch>
        </p:blipFill>
        <p:spPr bwMode="auto">
          <a:xfrm>
            <a:off x="1360488" y="-25400"/>
            <a:ext cx="1214437" cy="1216025"/>
          </a:xfrm>
          <a:prstGeom prst="rect">
            <a:avLst/>
          </a:prstGeom>
          <a:noFill/>
          <a:ln w="9525">
            <a:noFill/>
            <a:miter lim="800000"/>
            <a:headEnd/>
            <a:tailEnd/>
          </a:ln>
        </p:spPr>
      </p:pic>
      <p:graphicFrame>
        <p:nvGraphicFramePr>
          <p:cNvPr id="10" name="Table 9"/>
          <p:cNvGraphicFramePr>
            <a:graphicFrameLocks noGrp="1"/>
          </p:cNvGraphicFramePr>
          <p:nvPr/>
        </p:nvGraphicFramePr>
        <p:xfrm>
          <a:off x="1165225" y="2098675"/>
          <a:ext cx="8128000" cy="4467182"/>
        </p:xfrm>
        <a:graphic>
          <a:graphicData uri="http://schemas.openxmlformats.org/drawingml/2006/table">
            <a:tbl>
              <a:tblPr firstRow="1" bandRow="1">
                <a:tableStyleId>{22838BEF-8BB2-4498-84A7-C5851F593DF1}</a:tableStyleId>
              </a:tblPr>
              <a:tblGrid>
                <a:gridCol w="2492843"/>
                <a:gridCol w="5635157"/>
              </a:tblGrid>
              <a:tr h="381054">
                <a:tc>
                  <a:txBody>
                    <a:bodyPr/>
                    <a:lstStyle/>
                    <a:p>
                      <a:r>
                        <a:rPr lang="en-US" sz="1500" dirty="0" smtClean="0"/>
                        <a:t>Name </a:t>
                      </a:r>
                      <a:endParaRPr lang="en-US" sz="1500" dirty="0"/>
                    </a:p>
                  </a:txBody>
                  <a:tcPr/>
                </a:tc>
                <a:tc>
                  <a:txBody>
                    <a:bodyPr/>
                    <a:lstStyle/>
                    <a:p>
                      <a:r>
                        <a:rPr lang="en-US" sz="1500" dirty="0" err="1" smtClean="0"/>
                        <a:t>Yuliia</a:t>
                      </a:r>
                      <a:r>
                        <a:rPr lang="en-US" sz="1500" baseline="0" dirty="0" smtClean="0"/>
                        <a:t> </a:t>
                      </a:r>
                      <a:r>
                        <a:rPr lang="en-US" sz="1500" baseline="0" dirty="0" err="1" smtClean="0"/>
                        <a:t>Nezhurenko</a:t>
                      </a:r>
                      <a:endParaRPr lang="en-US" sz="1500" dirty="0"/>
                    </a:p>
                  </a:txBody>
                  <a:tcPr/>
                </a:tc>
              </a:tr>
              <a:tr h="364210">
                <a:tc>
                  <a:txBody>
                    <a:bodyPr/>
                    <a:lstStyle/>
                    <a:p>
                      <a:r>
                        <a:rPr lang="en-US" sz="1500" dirty="0" smtClean="0"/>
                        <a:t>Alumni year</a:t>
                      </a:r>
                      <a:endParaRPr lang="en-US" sz="1500" dirty="0"/>
                    </a:p>
                  </a:txBody>
                  <a:tcPr/>
                </a:tc>
                <a:tc>
                  <a:txBody>
                    <a:bodyPr/>
                    <a:lstStyle/>
                    <a:p>
                      <a:r>
                        <a:rPr lang="en-US" sz="1500" dirty="0" smtClean="0"/>
                        <a:t>2017</a:t>
                      </a:r>
                      <a:endParaRPr lang="en-US" sz="1500" dirty="0"/>
                    </a:p>
                  </a:txBody>
                  <a:tcPr/>
                </a:tc>
              </a:tr>
              <a:tr h="387458">
                <a:tc>
                  <a:txBody>
                    <a:bodyPr/>
                    <a:lstStyle/>
                    <a:p>
                      <a:r>
                        <a:rPr lang="en-US" sz="1500" dirty="0" smtClean="0"/>
                        <a:t>Country</a:t>
                      </a:r>
                      <a:endParaRPr lang="en-US" sz="1500" dirty="0"/>
                    </a:p>
                  </a:txBody>
                  <a:tcPr/>
                </a:tc>
                <a:tc>
                  <a:txBody>
                    <a:bodyPr/>
                    <a:lstStyle/>
                    <a:p>
                      <a:r>
                        <a:rPr lang="en-US" sz="1500" dirty="0" smtClean="0"/>
                        <a:t>Ukraine</a:t>
                      </a:r>
                      <a:endParaRPr lang="en-US" sz="1500" dirty="0"/>
                    </a:p>
                  </a:txBody>
                  <a:tcPr/>
                </a:tc>
              </a:tr>
              <a:tr h="364210">
                <a:tc>
                  <a:txBody>
                    <a:bodyPr/>
                    <a:lstStyle/>
                    <a:p>
                      <a:r>
                        <a:rPr lang="en-US" sz="1500" dirty="0" smtClean="0"/>
                        <a:t>Organization</a:t>
                      </a:r>
                      <a:endParaRPr lang="en-US" sz="1500" dirty="0"/>
                    </a:p>
                  </a:txBody>
                  <a:tcPr/>
                </a:tc>
                <a:tc>
                  <a:txBody>
                    <a:bodyPr/>
                    <a:lstStyle/>
                    <a:p>
                      <a:r>
                        <a:rPr lang="en-US" sz="1500" dirty="0" smtClean="0"/>
                        <a:t>State Hydrographic Service of Ukraine</a:t>
                      </a:r>
                      <a:r>
                        <a:rPr lang="uk-UA" sz="1500" dirty="0" smtClean="0"/>
                        <a:t> (</a:t>
                      </a:r>
                      <a:r>
                        <a:rPr lang="en-US" sz="1500" dirty="0" smtClean="0">
                          <a:solidFill>
                            <a:schemeClr val="tx1"/>
                          </a:solidFill>
                        </a:rPr>
                        <a:t>SHSU</a:t>
                      </a:r>
                      <a:r>
                        <a:rPr lang="en-US" sz="1500" dirty="0" smtClean="0"/>
                        <a:t>)</a:t>
                      </a:r>
                      <a:endParaRPr lang="en-US" sz="1500" dirty="0"/>
                    </a:p>
                  </a:txBody>
                  <a:tcPr/>
                </a:tc>
              </a:tr>
              <a:tr h="364210">
                <a:tc>
                  <a:txBody>
                    <a:bodyPr/>
                    <a:lstStyle/>
                    <a:p>
                      <a:r>
                        <a:rPr lang="en-US" sz="1500" dirty="0" smtClean="0"/>
                        <a:t>Position/Job title</a:t>
                      </a:r>
                      <a:endParaRPr lang="en-US" sz="1500" dirty="0"/>
                    </a:p>
                  </a:txBody>
                  <a:tcPr/>
                </a:tc>
                <a:tc>
                  <a:txBody>
                    <a:bodyPr/>
                    <a:lstStyle/>
                    <a:p>
                      <a:r>
                        <a:rPr lang="en-US" sz="1500" dirty="0" smtClean="0"/>
                        <a:t>1</a:t>
                      </a:r>
                      <a:r>
                        <a:rPr lang="en-US" sz="1500" baseline="30000" dirty="0" smtClean="0"/>
                        <a:t>st</a:t>
                      </a:r>
                      <a:r>
                        <a:rPr lang="en-US" sz="1500" dirty="0" smtClean="0"/>
                        <a:t> Category Cartographer</a:t>
                      </a:r>
                      <a:endParaRPr lang="en-US" sz="1500" dirty="0"/>
                    </a:p>
                  </a:txBody>
                  <a:tcPr/>
                </a:tc>
              </a:tr>
              <a:tr h="876841">
                <a:tc>
                  <a:txBody>
                    <a:bodyPr/>
                    <a:lstStyle/>
                    <a:p>
                      <a:r>
                        <a:rPr lang="en-US" sz="1500" smtClean="0"/>
                        <a:t>Current job description</a:t>
                      </a:r>
                      <a:endParaRPr lang="en-US" sz="15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kern="1200" dirty="0" smtClean="0">
                          <a:solidFill>
                            <a:schemeClr val="tx1"/>
                          </a:solidFill>
                          <a:effectLst/>
                          <a:latin typeface="+mn-lt"/>
                          <a:ea typeface="+mn-ea"/>
                          <a:cs typeface="+mn-cs"/>
                        </a:rPr>
                        <a:t>Charts digitizing and maps original layout processing, preparing for edition of the electronic nautical charts (ENC), plans and charts of inland waterways, including development of appropriate schemes and tables; other Cartographers’ results checking; new methods of work presentation for the personnel of the department, teaching co-workers to modern effective methods of work; quality control of preparatory work before digitizing nautical charts and plans; ready digital sets checking and testing; current proof of ENCs and plans and charts of inland waterways; studying materials of hydrographic surveying in order to develop and update the nautical charts and hydrographic surveying data base creation.</a:t>
                      </a:r>
                      <a:endParaRPr lang="uk-UA" sz="1500" kern="1200" dirty="0" smtClean="0">
                        <a:solidFill>
                          <a:schemeClr val="tx1"/>
                        </a:solidFill>
                        <a:effectLst/>
                        <a:latin typeface="+mn-lt"/>
                        <a:ea typeface="+mn-ea"/>
                        <a:cs typeface="+mn-cs"/>
                      </a:endParaRPr>
                    </a:p>
                  </a:txBody>
                  <a:tcPr/>
                </a:tc>
              </a:tr>
            </a:tbl>
          </a:graphicData>
        </a:graphic>
      </p:graphicFrame>
      <p:sp>
        <p:nvSpPr>
          <p:cNvPr id="11" name="Rectangle 10"/>
          <p:cNvSpPr/>
          <p:nvPr/>
        </p:nvSpPr>
        <p:spPr>
          <a:xfrm>
            <a:off x="9617075" y="2154264"/>
            <a:ext cx="2231379" cy="2634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Please put your photo here! </a:t>
            </a:r>
          </a:p>
        </p:txBody>
      </p:sp>
      <p:pic>
        <p:nvPicPr>
          <p:cNvPr id="12" name="Рисунок 11" descr="IMG_20191023_110133.jpg"/>
          <p:cNvPicPr>
            <a:picLocks noChangeAspect="1"/>
          </p:cNvPicPr>
          <p:nvPr/>
        </p:nvPicPr>
        <p:blipFill>
          <a:blip r:embed="rId4" cstate="print"/>
          <a:stretch>
            <a:fillRect/>
          </a:stretch>
        </p:blipFill>
        <p:spPr>
          <a:xfrm>
            <a:off x="9597649" y="2138765"/>
            <a:ext cx="2258554" cy="301140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04925"/>
            <a:ext cx="10515600" cy="647700"/>
          </a:xfrm>
        </p:spPr>
        <p:txBody>
          <a:bodyPr rtlCol="0">
            <a:normAutofit fontScale="90000"/>
          </a:bodyPr>
          <a:lstStyle/>
          <a:p>
            <a:pPr fontAlgn="auto">
              <a:spcAft>
                <a:spcPts val="0"/>
              </a:spcAft>
              <a:defRPr/>
            </a:pPr>
            <a:r>
              <a:rPr lang="fr-FR" dirty="0" smtClean="0"/>
              <a:t> </a:t>
            </a:r>
            <a:r>
              <a:rPr lang="en-US" sz="4000" b="1" dirty="0" smtClean="0">
                <a:solidFill>
                  <a:srgbClr val="0070C0"/>
                </a:solidFill>
                <a:latin typeface="+mn-lt"/>
                <a:ea typeface="+mn-ea"/>
                <a:cs typeface="+mn-cs"/>
              </a:rPr>
              <a:t>My career path and projects / Achievements</a:t>
            </a:r>
            <a:endParaRPr lang="en-US" sz="4000" b="1" dirty="0">
              <a:solidFill>
                <a:srgbClr val="0070C0"/>
              </a:solidFill>
              <a:latin typeface="+mn-lt"/>
              <a:ea typeface="+mn-ea"/>
              <a:cs typeface="+mn-cs"/>
            </a:endParaRPr>
          </a:p>
        </p:txBody>
      </p:sp>
      <p:sp>
        <p:nvSpPr>
          <p:cNvPr id="3" name="Content Placeholder 2"/>
          <p:cNvSpPr>
            <a:spLocks noGrp="1"/>
          </p:cNvSpPr>
          <p:nvPr>
            <p:ph idx="1"/>
          </p:nvPr>
        </p:nvSpPr>
        <p:spPr>
          <a:xfrm>
            <a:off x="838200" y="2187575"/>
            <a:ext cx="6858000" cy="4194175"/>
          </a:xfrm>
        </p:spPr>
        <p:txBody>
          <a:bodyPr rtlCol="0">
            <a:normAutofit/>
          </a:bodyPr>
          <a:lstStyle/>
          <a:p>
            <a:pPr marL="0" indent="0" algn="ctr" fontAlgn="auto">
              <a:spcAft>
                <a:spcPts val="0"/>
              </a:spcAft>
              <a:buFont typeface="Arial" panose="020B0604020202020204" pitchFamily="34" charset="0"/>
              <a:buNone/>
              <a:defRPr/>
            </a:pPr>
            <a:r>
              <a:rPr lang="en-US" sz="3200" b="1" spc="300" dirty="0" smtClean="0">
                <a:latin typeface="Times New Roman" pitchFamily="18" charset="0"/>
                <a:cs typeface="Times New Roman" pitchFamily="18" charset="0"/>
              </a:rPr>
              <a:t>SHSU produces</a:t>
            </a:r>
          </a:p>
          <a:p>
            <a:pPr fontAlgn="auto">
              <a:spcAft>
                <a:spcPts val="0"/>
              </a:spcAft>
              <a:buFont typeface="Arial" panose="020B0604020202020204" pitchFamily="34" charset="0"/>
              <a:buChar char="•"/>
              <a:defRPr/>
            </a:pPr>
            <a:r>
              <a:rPr lang="en-US" sz="3200" dirty="0" smtClean="0">
                <a:latin typeface="Times New Roman" pitchFamily="18" charset="0"/>
                <a:cs typeface="Times New Roman" pitchFamily="18" charset="0"/>
              </a:rPr>
              <a:t>Nautical Charts</a:t>
            </a:r>
          </a:p>
          <a:p>
            <a:pPr fontAlgn="auto">
              <a:spcAft>
                <a:spcPts val="0"/>
              </a:spcAft>
              <a:buFont typeface="Arial" panose="020B0604020202020204" pitchFamily="34" charset="0"/>
              <a:buChar char="•"/>
              <a:defRPr/>
            </a:pPr>
            <a:r>
              <a:rPr lang="en-US" sz="3200" dirty="0" smtClean="0">
                <a:latin typeface="Times New Roman" pitchFamily="18" charset="0"/>
                <a:cs typeface="Times New Roman" pitchFamily="18" charset="0"/>
              </a:rPr>
              <a:t>River Navigational Charts</a:t>
            </a:r>
          </a:p>
          <a:p>
            <a:pPr fontAlgn="auto">
              <a:spcAft>
                <a:spcPts val="0"/>
              </a:spcAft>
              <a:buFont typeface="Arial" panose="020B0604020202020204" pitchFamily="34" charset="0"/>
              <a:buChar char="•"/>
              <a:defRPr/>
            </a:pPr>
            <a:r>
              <a:rPr lang="en-US" sz="3200" dirty="0" smtClean="0">
                <a:latin typeface="Times New Roman" pitchFamily="18" charset="0"/>
                <a:cs typeface="Times New Roman" pitchFamily="18" charset="0"/>
              </a:rPr>
              <a:t>ENC Cells</a:t>
            </a:r>
          </a:p>
          <a:p>
            <a:pPr fontAlgn="auto">
              <a:spcAft>
                <a:spcPts val="0"/>
              </a:spcAft>
              <a:buFont typeface="Arial" panose="020B0604020202020204" pitchFamily="34" charset="0"/>
              <a:buChar char="•"/>
              <a:defRPr/>
            </a:pPr>
            <a:r>
              <a:rPr lang="en-US" sz="3200" dirty="0" smtClean="0">
                <a:latin typeface="Times New Roman" pitchFamily="18" charset="0"/>
                <a:cs typeface="Times New Roman" pitchFamily="18" charset="0"/>
              </a:rPr>
              <a:t>Notices to Mariners</a:t>
            </a:r>
          </a:p>
          <a:p>
            <a:pPr fontAlgn="auto">
              <a:spcAft>
                <a:spcPts val="0"/>
              </a:spcAft>
              <a:buFont typeface="Arial" panose="020B0604020202020204" pitchFamily="34" charset="0"/>
              <a:buChar char="•"/>
              <a:defRPr/>
            </a:pPr>
            <a:r>
              <a:rPr lang="en-US" sz="3200" dirty="0" smtClean="0">
                <a:latin typeface="Times New Roman" pitchFamily="18" charset="0"/>
                <a:cs typeface="Times New Roman" pitchFamily="18" charset="0"/>
              </a:rPr>
              <a:t>Guides and Nautical Publications etc</a:t>
            </a:r>
          </a:p>
        </p:txBody>
      </p:sp>
      <p:pic>
        <p:nvPicPr>
          <p:cNvPr id="16387" name="Picture 2"/>
          <p:cNvPicPr>
            <a:picLocks noChangeAspect="1" noChangeArrowheads="1"/>
          </p:cNvPicPr>
          <p:nvPr/>
        </p:nvPicPr>
        <p:blipFill>
          <a:blip r:embed="rId2" cstate="print"/>
          <a:srcRect/>
          <a:stretch>
            <a:fillRect/>
          </a:stretch>
        </p:blipFill>
        <p:spPr bwMode="auto">
          <a:xfrm>
            <a:off x="9617075" y="0"/>
            <a:ext cx="1282700" cy="1204913"/>
          </a:xfrm>
          <a:prstGeom prst="rect">
            <a:avLst/>
          </a:prstGeom>
          <a:noFill/>
          <a:ln w="9525">
            <a:noFill/>
            <a:miter lim="800000"/>
            <a:headEnd/>
            <a:tailEnd/>
          </a:ln>
        </p:spPr>
      </p:pic>
      <p:sp>
        <p:nvSpPr>
          <p:cNvPr id="16388" name="Rectangle 3"/>
          <p:cNvSpPr>
            <a:spLocks noChangeArrowheads="1"/>
          </p:cNvSpPr>
          <p:nvPr/>
        </p:nvSpPr>
        <p:spPr bwMode="auto">
          <a:xfrm>
            <a:off x="3440113" y="239713"/>
            <a:ext cx="5310187" cy="830262"/>
          </a:xfrm>
          <a:prstGeom prst="rect">
            <a:avLst/>
          </a:prstGeom>
          <a:noFill/>
          <a:ln w="9525">
            <a:noFill/>
            <a:miter lim="800000"/>
            <a:headEnd/>
            <a:tailEnd/>
          </a:ln>
        </p:spPr>
        <p:txBody>
          <a:bodyPr>
            <a:spAutoFit/>
          </a:bodyPr>
          <a:lstStyle/>
          <a:p>
            <a:pPr algn="ctr"/>
            <a:r>
              <a:rPr lang="en-US" altLang="en-US" sz="2400" b="1">
                <a:solidFill>
                  <a:srgbClr val="0070C0"/>
                </a:solidFill>
                <a:latin typeface="Verdana" pitchFamily="34" charset="0"/>
              </a:rPr>
              <a:t>IHO – NIPPON FOUNDATION</a:t>
            </a:r>
            <a:endParaRPr lang="en-GB" altLang="en-US" sz="2400">
              <a:solidFill>
                <a:srgbClr val="0070C0"/>
              </a:solidFill>
              <a:latin typeface="Verdana" pitchFamily="34" charset="0"/>
            </a:endParaRPr>
          </a:p>
          <a:p>
            <a:pPr algn="ctr"/>
            <a:r>
              <a:rPr lang="en-US" altLang="en-US" sz="2400" b="1">
                <a:solidFill>
                  <a:srgbClr val="0070C0"/>
                </a:solidFill>
                <a:latin typeface="Verdana" pitchFamily="34" charset="0"/>
              </a:rPr>
              <a:t>ALUMNI SEMINAR</a:t>
            </a:r>
            <a:endParaRPr lang="en-GB" altLang="en-US" sz="2400">
              <a:solidFill>
                <a:srgbClr val="0070C0"/>
              </a:solidFill>
              <a:latin typeface="Verdana" pitchFamily="34" charset="0"/>
            </a:endParaRPr>
          </a:p>
        </p:txBody>
      </p:sp>
      <p:pic>
        <p:nvPicPr>
          <p:cNvPr id="16389" name="Picture 8"/>
          <p:cNvPicPr>
            <a:picLocks noChangeAspect="1"/>
          </p:cNvPicPr>
          <p:nvPr/>
        </p:nvPicPr>
        <p:blipFill>
          <a:blip r:embed="rId3" cstate="print"/>
          <a:srcRect/>
          <a:stretch>
            <a:fillRect/>
          </a:stretch>
        </p:blipFill>
        <p:spPr bwMode="auto">
          <a:xfrm>
            <a:off x="1360488" y="-25400"/>
            <a:ext cx="1214437" cy="1216025"/>
          </a:xfrm>
          <a:prstGeom prst="rect">
            <a:avLst/>
          </a:prstGeom>
          <a:noFill/>
          <a:ln w="9525">
            <a:noFill/>
            <a:miter lim="800000"/>
            <a:headEnd/>
            <a:tailEnd/>
          </a:ln>
        </p:spPr>
      </p:pic>
      <p:pic>
        <p:nvPicPr>
          <p:cNvPr id="16390" name="Рисунок 9" descr="Praice_2019-4.jpg"/>
          <p:cNvPicPr>
            <a:picLocks noChangeAspect="1"/>
          </p:cNvPicPr>
          <p:nvPr/>
        </p:nvPicPr>
        <p:blipFill>
          <a:blip r:embed="rId4" cstate="print"/>
          <a:srcRect/>
          <a:stretch>
            <a:fillRect/>
          </a:stretch>
        </p:blipFill>
        <p:spPr bwMode="auto">
          <a:xfrm>
            <a:off x="8072438" y="1963738"/>
            <a:ext cx="3195637" cy="2578100"/>
          </a:xfrm>
          <a:prstGeom prst="rect">
            <a:avLst/>
          </a:prstGeom>
          <a:noFill/>
          <a:ln w="19050">
            <a:solidFill>
              <a:schemeClr val="tx1"/>
            </a:solidFill>
            <a:miter lim="800000"/>
            <a:headEnd/>
            <a:tailEnd/>
          </a:ln>
        </p:spPr>
      </p:pic>
      <p:pic>
        <p:nvPicPr>
          <p:cNvPr id="16391" name="Рисунок 10" descr="Praice_2019-2.jpg"/>
          <p:cNvPicPr>
            <a:picLocks noChangeAspect="1"/>
          </p:cNvPicPr>
          <p:nvPr/>
        </p:nvPicPr>
        <p:blipFill>
          <a:blip r:embed="rId5" cstate="print"/>
          <a:srcRect/>
          <a:stretch>
            <a:fillRect/>
          </a:stretch>
        </p:blipFill>
        <p:spPr bwMode="auto">
          <a:xfrm>
            <a:off x="8074025" y="4646613"/>
            <a:ext cx="3203575" cy="1954212"/>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04925"/>
            <a:ext cx="10515600" cy="647700"/>
          </a:xfrm>
        </p:spPr>
        <p:txBody>
          <a:bodyPr rtlCol="0">
            <a:normAutofit fontScale="90000"/>
          </a:bodyPr>
          <a:lstStyle/>
          <a:p>
            <a:pPr fontAlgn="auto">
              <a:spcAft>
                <a:spcPts val="0"/>
              </a:spcAft>
              <a:defRPr/>
            </a:pPr>
            <a:r>
              <a:rPr lang="fr-FR" dirty="0" smtClean="0"/>
              <a:t> </a:t>
            </a:r>
            <a:r>
              <a:rPr lang="en-US" sz="4000" b="1" dirty="0" smtClean="0">
                <a:solidFill>
                  <a:srgbClr val="0070C0"/>
                </a:solidFill>
                <a:latin typeface="+mn-lt"/>
                <a:ea typeface="+mn-ea"/>
                <a:cs typeface="+mn-cs"/>
              </a:rPr>
              <a:t>My career path and projects / Achievements</a:t>
            </a:r>
            <a:endParaRPr lang="en-US" sz="4000" b="1" dirty="0">
              <a:solidFill>
                <a:srgbClr val="0070C0"/>
              </a:solidFill>
              <a:latin typeface="+mn-lt"/>
              <a:ea typeface="+mn-ea"/>
              <a:cs typeface="+mn-cs"/>
            </a:endParaRPr>
          </a:p>
        </p:txBody>
      </p:sp>
      <p:sp>
        <p:nvSpPr>
          <p:cNvPr id="3" name="Content Placeholder 2"/>
          <p:cNvSpPr>
            <a:spLocks noGrp="1"/>
          </p:cNvSpPr>
          <p:nvPr>
            <p:ph idx="1"/>
          </p:nvPr>
        </p:nvSpPr>
        <p:spPr>
          <a:xfrm>
            <a:off x="838200" y="2187575"/>
            <a:ext cx="10515600" cy="4337050"/>
          </a:xfrm>
        </p:spPr>
        <p:txBody>
          <a:bodyPr rtlCol="0">
            <a:normAutofit fontScale="85000" lnSpcReduction="20000"/>
          </a:bodyPr>
          <a:lstStyle/>
          <a:p>
            <a:pPr marL="0" indent="0" fontAlgn="auto">
              <a:spcAft>
                <a:spcPts val="0"/>
              </a:spcAft>
              <a:buFont typeface="Arial" panose="020B0604020202020204" pitchFamily="34" charset="0"/>
              <a:buNone/>
              <a:defRPr/>
            </a:pPr>
            <a:r>
              <a:rPr lang="en-US" b="1" dirty="0" smtClean="0">
                <a:latin typeface="Times New Roman" pitchFamily="18" charset="0"/>
                <a:cs typeface="Times New Roman" pitchFamily="18" charset="0"/>
              </a:rPr>
              <a:t>My experience and some of projects I was involved in, -</a:t>
            </a:r>
            <a:endParaRPr lang="en-US" sz="2600" dirty="0" smtClean="0">
              <a:latin typeface="Times New Roman" pitchFamily="18" charset="0"/>
              <a:cs typeface="Times New Roman" pitchFamily="18" charset="0"/>
            </a:endParaRPr>
          </a:p>
          <a:p>
            <a:pPr fontAlgn="auto">
              <a:spcAft>
                <a:spcPts val="0"/>
              </a:spcAft>
              <a:buFont typeface="Arial" panose="020B0604020202020204" pitchFamily="34" charset="0"/>
              <a:buChar char="•"/>
              <a:defRPr/>
            </a:pPr>
            <a:r>
              <a:rPr lang="en-US" sz="2600" dirty="0" smtClean="0">
                <a:latin typeface="Times New Roman" pitchFamily="18" charset="0"/>
                <a:cs typeface="Times New Roman" pitchFamily="18" charset="0"/>
              </a:rPr>
              <a:t>Hydrographic surveying data processing and analyzing </a:t>
            </a:r>
          </a:p>
          <a:p>
            <a:pPr fontAlgn="auto">
              <a:spcAft>
                <a:spcPts val="0"/>
              </a:spcAft>
              <a:buFont typeface="Arial" panose="020B0604020202020204" pitchFamily="34" charset="0"/>
              <a:buChar char="•"/>
              <a:defRPr/>
            </a:pPr>
            <a:r>
              <a:rPr lang="en-US" sz="2600" dirty="0" smtClean="0">
                <a:latin typeface="Times New Roman" pitchFamily="18" charset="0"/>
                <a:cs typeface="Times New Roman" pitchFamily="18" charset="0"/>
              </a:rPr>
              <a:t>Topographic and satellite derived data processing </a:t>
            </a:r>
          </a:p>
          <a:p>
            <a:pPr fontAlgn="auto">
              <a:spcAft>
                <a:spcPts val="0"/>
              </a:spcAft>
              <a:buFont typeface="Arial" panose="020B0604020202020204" pitchFamily="34" charset="0"/>
              <a:buChar char="•"/>
              <a:defRPr/>
            </a:pPr>
            <a:r>
              <a:rPr lang="en-US" sz="2600" dirty="0" smtClean="0">
                <a:latin typeface="Times New Roman" pitchFamily="18" charset="0"/>
                <a:cs typeface="Times New Roman" pitchFamily="18" charset="0"/>
              </a:rPr>
              <a:t>Electronic nautical charts and paper charts compilation</a:t>
            </a:r>
          </a:p>
          <a:p>
            <a:pPr marL="263525" indent="0" fontAlgn="auto">
              <a:spcAft>
                <a:spcPts val="0"/>
              </a:spcAft>
              <a:buFont typeface="Arial" panose="020B0604020202020204" pitchFamily="34" charset="0"/>
              <a:buNone/>
              <a:defRPr/>
            </a:pPr>
            <a:r>
              <a:rPr lang="en-US" sz="2600" dirty="0" smtClean="0">
                <a:latin typeface="Times New Roman" pitchFamily="18" charset="0"/>
                <a:cs typeface="Times New Roman" pitchFamily="18" charset="0"/>
              </a:rPr>
              <a:t>Chart</a:t>
            </a:r>
            <a:r>
              <a:rPr lang="uk-UA" sz="2600" dirty="0" smtClean="0">
                <a:latin typeface="Times New Roman" pitchFamily="18" charset="0"/>
                <a:cs typeface="Times New Roman" pitchFamily="18" charset="0"/>
              </a:rPr>
              <a:t> 3</a:t>
            </a:r>
            <a:r>
              <a:rPr lang="en-US" sz="2600" dirty="0" smtClean="0">
                <a:latin typeface="Times New Roman" pitchFamily="18" charset="0"/>
                <a:cs typeface="Times New Roman" pitchFamily="18" charset="0"/>
              </a:rPr>
              <a:t>2</a:t>
            </a:r>
            <a:r>
              <a:rPr lang="uk-UA" sz="2600" dirty="0" smtClean="0">
                <a:latin typeface="Times New Roman" pitchFamily="18" charset="0"/>
                <a:cs typeface="Times New Roman" pitchFamily="18" charset="0"/>
              </a:rPr>
              <a:t>03 </a:t>
            </a:r>
            <a:r>
              <a:rPr lang="en-US" sz="2600" b="1" dirty="0" smtClean="0">
                <a:latin typeface="Times New Roman" pitchFamily="18" charset="0"/>
                <a:cs typeface="Times New Roman" pitchFamily="18" charset="0"/>
              </a:rPr>
              <a:t>“</a:t>
            </a:r>
            <a:r>
              <a:rPr lang="uk-UA" sz="2600" b="1" dirty="0" err="1" smtClean="0">
                <a:latin typeface="Times New Roman" pitchFamily="18" charset="0"/>
                <a:cs typeface="Times New Roman" pitchFamily="18" charset="0"/>
              </a:rPr>
              <a:t>Karkinitska</a:t>
            </a:r>
            <a:r>
              <a:rPr lang="uk-UA" sz="2600" b="1" dirty="0" smtClean="0">
                <a:latin typeface="Times New Roman" pitchFamily="18" charset="0"/>
                <a:cs typeface="Times New Roman" pitchFamily="18" charset="0"/>
              </a:rPr>
              <a:t> </a:t>
            </a:r>
            <a:r>
              <a:rPr lang="uk-UA" sz="2600" b="1" dirty="0" err="1" smtClean="0">
                <a:latin typeface="Times New Roman" pitchFamily="18" charset="0"/>
                <a:cs typeface="Times New Roman" pitchFamily="18" charset="0"/>
              </a:rPr>
              <a:t>Gulf</a:t>
            </a:r>
            <a:r>
              <a:rPr lang="en-US" sz="2600" b="1" dirty="0" smtClean="0">
                <a:latin typeface="Times New Roman" pitchFamily="18" charset="0"/>
                <a:cs typeface="Times New Roman" pitchFamily="18" charset="0"/>
              </a:rPr>
              <a:t>”</a:t>
            </a:r>
            <a:endParaRPr lang="en-US" sz="2600" dirty="0" smtClean="0">
              <a:latin typeface="Times New Roman" pitchFamily="18" charset="0"/>
              <a:cs typeface="Times New Roman" pitchFamily="18" charset="0"/>
            </a:endParaRPr>
          </a:p>
          <a:p>
            <a:pPr marL="263525" indent="0" fontAlgn="auto">
              <a:spcAft>
                <a:spcPts val="0"/>
              </a:spcAft>
              <a:buFont typeface="Arial" panose="020B0604020202020204" pitchFamily="34" charset="0"/>
              <a:buNone/>
              <a:defRPr/>
            </a:pPr>
            <a:r>
              <a:rPr lang="en-US" sz="2600" dirty="0" smtClean="0">
                <a:latin typeface="Times New Roman" pitchFamily="18" charset="0"/>
                <a:cs typeface="Times New Roman" pitchFamily="18" charset="0"/>
              </a:rPr>
              <a:t>Scale</a:t>
            </a:r>
            <a:r>
              <a:rPr lang="uk-UA" sz="2600" dirty="0" smtClean="0">
                <a:latin typeface="Times New Roman" pitchFamily="18" charset="0"/>
                <a:cs typeface="Times New Roman" pitchFamily="18" charset="0"/>
              </a:rPr>
              <a:t> 1 : 2</a:t>
            </a:r>
            <a:r>
              <a:rPr lang="en-US" sz="2600" dirty="0" smtClean="0">
                <a:latin typeface="Times New Roman" pitchFamily="18" charset="0"/>
                <a:cs typeface="Times New Roman" pitchFamily="18" charset="0"/>
              </a:rPr>
              <a:t>00</a:t>
            </a:r>
            <a:r>
              <a:rPr lang="uk-UA" sz="2600" dirty="0" smtClean="0">
                <a:latin typeface="Times New Roman" pitchFamily="18" charset="0"/>
                <a:cs typeface="Times New Roman" pitchFamily="18" charset="0"/>
              </a:rPr>
              <a:t> 000</a:t>
            </a:r>
            <a:endParaRPr lang="en-US" sz="2600" dirty="0" smtClean="0">
              <a:latin typeface="Times New Roman" pitchFamily="18" charset="0"/>
              <a:cs typeface="Times New Roman" pitchFamily="18" charset="0"/>
            </a:endParaRPr>
          </a:p>
          <a:p>
            <a:pPr marL="263525" indent="0" fontAlgn="auto">
              <a:spcAft>
                <a:spcPts val="0"/>
              </a:spcAft>
              <a:buFont typeface="Arial" panose="020B0604020202020204" pitchFamily="34" charset="0"/>
              <a:buNone/>
              <a:defRPr/>
            </a:pPr>
            <a:r>
              <a:rPr lang="en-US" sz="2600" dirty="0" smtClean="0">
                <a:latin typeface="Times New Roman" pitchFamily="18" charset="0"/>
                <a:cs typeface="Times New Roman" pitchFamily="18" charset="0"/>
              </a:rPr>
              <a:t>Chart</a:t>
            </a:r>
            <a:r>
              <a:rPr lang="uk-UA" sz="2600" dirty="0" smtClean="0">
                <a:latin typeface="Times New Roman" pitchFamily="18" charset="0"/>
                <a:cs typeface="Times New Roman" pitchFamily="18" charset="0"/>
              </a:rPr>
              <a:t> 3</a:t>
            </a:r>
            <a:r>
              <a:rPr lang="en-US" sz="2600" dirty="0" smtClean="0">
                <a:latin typeface="Times New Roman" pitchFamily="18" charset="0"/>
                <a:cs typeface="Times New Roman" pitchFamily="18" charset="0"/>
              </a:rPr>
              <a:t>4</a:t>
            </a:r>
            <a:r>
              <a:rPr lang="uk-UA" sz="2600" dirty="0" smtClean="0">
                <a:latin typeface="Times New Roman" pitchFamily="18" charset="0"/>
                <a:cs typeface="Times New Roman" pitchFamily="18" charset="0"/>
              </a:rPr>
              <a:t>0</a:t>
            </a:r>
            <a:r>
              <a:rPr lang="en-US" sz="2600" dirty="0" smtClean="0">
                <a:latin typeface="Times New Roman" pitchFamily="18" charset="0"/>
                <a:cs typeface="Times New Roman" pitchFamily="18" charset="0"/>
              </a:rPr>
              <a:t>1</a:t>
            </a:r>
            <a:r>
              <a:rPr lang="uk-UA" sz="2600" dirty="0" smtClean="0">
                <a:latin typeface="Times New Roman" pitchFamily="18" charset="0"/>
                <a:cs typeface="Times New Roman" pitchFamily="18" charset="0"/>
              </a:rPr>
              <a:t> </a:t>
            </a:r>
            <a:r>
              <a:rPr lang="en-US" sz="2600" b="1" dirty="0" smtClean="0">
                <a:latin typeface="Times New Roman" pitchFamily="18" charset="0"/>
                <a:cs typeface="Times New Roman" pitchFamily="18" charset="0"/>
              </a:rPr>
              <a:t>“</a:t>
            </a:r>
            <a:r>
              <a:rPr lang="uk-UA" sz="2600" b="1" dirty="0" err="1" smtClean="0">
                <a:latin typeface="Times New Roman" pitchFamily="18" charset="0"/>
                <a:cs typeface="Times New Roman" pitchFamily="18" charset="0"/>
              </a:rPr>
              <a:t>Approaches</a:t>
            </a:r>
            <a:r>
              <a:rPr lang="uk-UA" sz="2600" b="1" dirty="0" smtClean="0">
                <a:latin typeface="Times New Roman" pitchFamily="18" charset="0"/>
                <a:cs typeface="Times New Roman" pitchFamily="18" charset="0"/>
              </a:rPr>
              <a:t> to </a:t>
            </a:r>
            <a:r>
              <a:rPr lang="uk-UA" sz="2600" b="1" dirty="0" err="1" smtClean="0">
                <a:latin typeface="Times New Roman" pitchFamily="18" charset="0"/>
                <a:cs typeface="Times New Roman" pitchFamily="18" charset="0"/>
              </a:rPr>
              <a:t>Zhebriianska</a:t>
            </a:r>
            <a:r>
              <a:rPr lang="uk-UA" sz="2600" b="1" dirty="0" smtClean="0">
                <a:latin typeface="Times New Roman" pitchFamily="18" charset="0"/>
                <a:cs typeface="Times New Roman" pitchFamily="18" charset="0"/>
              </a:rPr>
              <a:t> </a:t>
            </a:r>
            <a:r>
              <a:rPr lang="uk-UA" sz="2600" b="1" dirty="0" err="1" smtClean="0">
                <a:latin typeface="Times New Roman" pitchFamily="18" charset="0"/>
                <a:cs typeface="Times New Roman" pitchFamily="18" charset="0"/>
              </a:rPr>
              <a:t>Bay</a:t>
            </a:r>
            <a:r>
              <a:rPr lang="en-US" sz="2600" b="1" dirty="0" smtClean="0">
                <a:latin typeface="Times New Roman" pitchFamily="18" charset="0"/>
                <a:cs typeface="Times New Roman" pitchFamily="18" charset="0"/>
              </a:rPr>
              <a:t>”</a:t>
            </a:r>
          </a:p>
          <a:p>
            <a:pPr marL="263525" indent="0" fontAlgn="auto">
              <a:spcAft>
                <a:spcPts val="0"/>
              </a:spcAft>
              <a:buFont typeface="Arial" panose="020B0604020202020204" pitchFamily="34" charset="0"/>
              <a:buNone/>
              <a:defRPr/>
            </a:pPr>
            <a:r>
              <a:rPr lang="en-US" sz="2600" dirty="0" smtClean="0">
                <a:latin typeface="Times New Roman" pitchFamily="18" charset="0"/>
                <a:cs typeface="Times New Roman" pitchFamily="18" charset="0"/>
              </a:rPr>
              <a:t>Scale</a:t>
            </a:r>
            <a:r>
              <a:rPr lang="uk-UA" sz="2600" dirty="0" smtClean="0">
                <a:latin typeface="Times New Roman" pitchFamily="18" charset="0"/>
                <a:cs typeface="Times New Roman" pitchFamily="18" charset="0"/>
              </a:rPr>
              <a:t> 1 : 50 000</a:t>
            </a:r>
            <a:endParaRPr lang="en-US" sz="2600" dirty="0" smtClean="0">
              <a:latin typeface="Times New Roman" pitchFamily="18" charset="0"/>
              <a:cs typeface="Times New Roman" pitchFamily="18" charset="0"/>
            </a:endParaRPr>
          </a:p>
          <a:p>
            <a:pPr marL="263525" indent="0" fontAlgn="auto">
              <a:spcAft>
                <a:spcPts val="0"/>
              </a:spcAft>
              <a:buFont typeface="Arial" panose="020B0604020202020204" pitchFamily="34" charset="0"/>
              <a:buNone/>
              <a:defRPr/>
            </a:pPr>
            <a:r>
              <a:rPr lang="en-US" sz="2600" dirty="0" smtClean="0">
                <a:latin typeface="Times New Roman" pitchFamily="18" charset="0"/>
                <a:cs typeface="Times New Roman" pitchFamily="18" charset="0"/>
              </a:rPr>
              <a:t>Chart</a:t>
            </a:r>
            <a:r>
              <a:rPr lang="uk-UA" sz="2600" dirty="0" smtClean="0">
                <a:latin typeface="Times New Roman" pitchFamily="18" charset="0"/>
                <a:cs typeface="Times New Roman" pitchFamily="18" charset="0"/>
              </a:rPr>
              <a:t> 3405 </a:t>
            </a:r>
            <a:r>
              <a:rPr lang="en-US" sz="2600" b="1" dirty="0" smtClean="0">
                <a:latin typeface="Times New Roman" pitchFamily="18" charset="0"/>
                <a:cs typeface="Times New Roman" pitchFamily="18" charset="0"/>
              </a:rPr>
              <a:t>“</a:t>
            </a:r>
            <a:r>
              <a:rPr lang="sk-SK" sz="2600" b="1" dirty="0" smtClean="0">
                <a:latin typeface="Times New Roman" pitchFamily="18" charset="0"/>
                <a:cs typeface="Times New Roman" pitchFamily="18" charset="0"/>
              </a:rPr>
              <a:t>Ochakiv </a:t>
            </a:r>
            <a:r>
              <a:rPr lang="sk-SK" sz="2600" b="1" dirty="0">
                <a:latin typeface="Times New Roman" pitchFamily="18" charset="0"/>
                <a:cs typeface="Times New Roman" pitchFamily="18" charset="0"/>
              </a:rPr>
              <a:t>to Pivdennyi Buh </a:t>
            </a:r>
            <a:r>
              <a:rPr lang="sk-SK" sz="2600" b="1" dirty="0" smtClean="0">
                <a:latin typeface="Times New Roman" pitchFamily="18" charset="0"/>
                <a:cs typeface="Times New Roman" pitchFamily="18" charset="0"/>
              </a:rPr>
              <a:t>River</a:t>
            </a:r>
            <a:r>
              <a:rPr lang="en-US" sz="2600" b="1" dirty="0" smtClean="0">
                <a:latin typeface="Times New Roman" pitchFamily="18" charset="0"/>
                <a:cs typeface="Times New Roman" pitchFamily="18" charset="0"/>
              </a:rPr>
              <a:t>”</a:t>
            </a:r>
          </a:p>
          <a:p>
            <a:pPr marL="263525" indent="0" fontAlgn="auto">
              <a:spcAft>
                <a:spcPts val="0"/>
              </a:spcAft>
              <a:buFont typeface="Arial" panose="020B0604020202020204" pitchFamily="34" charset="0"/>
              <a:buNone/>
              <a:defRPr/>
            </a:pPr>
            <a:r>
              <a:rPr lang="en-US" sz="2600" dirty="0" smtClean="0">
                <a:latin typeface="Times New Roman" pitchFamily="18" charset="0"/>
                <a:cs typeface="Times New Roman" pitchFamily="18" charset="0"/>
              </a:rPr>
              <a:t>Scale</a:t>
            </a:r>
            <a:r>
              <a:rPr lang="uk-UA" sz="2600" dirty="0" smtClean="0">
                <a:latin typeface="Times New Roman" pitchFamily="18" charset="0"/>
                <a:cs typeface="Times New Roman" pitchFamily="18" charset="0"/>
              </a:rPr>
              <a:t> 1 : 50 00</a:t>
            </a:r>
            <a:r>
              <a:rPr lang="en-US" sz="2600" dirty="0" smtClean="0">
                <a:latin typeface="Times New Roman" pitchFamily="18" charset="0"/>
                <a:cs typeface="Times New Roman" pitchFamily="18" charset="0"/>
              </a:rPr>
              <a:t>0</a:t>
            </a:r>
          </a:p>
          <a:p>
            <a:pPr marL="263525" indent="0" fontAlgn="auto">
              <a:spcAft>
                <a:spcPts val="0"/>
              </a:spcAft>
              <a:buFont typeface="Arial" panose="020B0604020202020204" pitchFamily="34" charset="0"/>
              <a:buNone/>
              <a:defRPr/>
            </a:pPr>
            <a:endParaRPr lang="en-US" sz="2600" dirty="0" smtClean="0">
              <a:latin typeface="Times New Roman" pitchFamily="18" charset="0"/>
              <a:cs typeface="Times New Roman" pitchFamily="18" charset="0"/>
            </a:endParaRPr>
          </a:p>
          <a:p>
            <a:pPr marL="263525" indent="0" fontAlgn="auto">
              <a:spcAft>
                <a:spcPts val="0"/>
              </a:spcAft>
              <a:buFont typeface="Arial" panose="020B0604020202020204" pitchFamily="34" charset="0"/>
              <a:buNone/>
              <a:defRPr/>
            </a:pPr>
            <a:r>
              <a:rPr lang="en-US" sz="2400" dirty="0" smtClean="0">
                <a:latin typeface="Times New Roman" pitchFamily="18" charset="0"/>
                <a:cs typeface="Times New Roman" pitchFamily="18" charset="0"/>
              </a:rPr>
              <a:t>All charts meet the updating requirements by providing timely updates</a:t>
            </a:r>
            <a:endParaRPr lang="uk-UA" sz="2600" dirty="0" smtClean="0">
              <a:latin typeface="Times New Roman" pitchFamily="18" charset="0"/>
              <a:cs typeface="Times New Roman" pitchFamily="18" charset="0"/>
            </a:endParaRPr>
          </a:p>
        </p:txBody>
      </p:sp>
      <p:pic>
        <p:nvPicPr>
          <p:cNvPr id="17411" name="Picture 2"/>
          <p:cNvPicPr>
            <a:picLocks noChangeAspect="1" noChangeArrowheads="1"/>
          </p:cNvPicPr>
          <p:nvPr/>
        </p:nvPicPr>
        <p:blipFill>
          <a:blip r:embed="rId2" cstate="print"/>
          <a:srcRect/>
          <a:stretch>
            <a:fillRect/>
          </a:stretch>
        </p:blipFill>
        <p:spPr bwMode="auto">
          <a:xfrm>
            <a:off x="9617075" y="0"/>
            <a:ext cx="1282700" cy="1204913"/>
          </a:xfrm>
          <a:prstGeom prst="rect">
            <a:avLst/>
          </a:prstGeom>
          <a:noFill/>
          <a:ln w="9525">
            <a:noFill/>
            <a:miter lim="800000"/>
            <a:headEnd/>
            <a:tailEnd/>
          </a:ln>
        </p:spPr>
      </p:pic>
      <p:sp>
        <p:nvSpPr>
          <p:cNvPr id="17412" name="Rectangle 3"/>
          <p:cNvSpPr>
            <a:spLocks noChangeArrowheads="1"/>
          </p:cNvSpPr>
          <p:nvPr/>
        </p:nvSpPr>
        <p:spPr bwMode="auto">
          <a:xfrm>
            <a:off x="3440113" y="239713"/>
            <a:ext cx="5310187" cy="830262"/>
          </a:xfrm>
          <a:prstGeom prst="rect">
            <a:avLst/>
          </a:prstGeom>
          <a:noFill/>
          <a:ln w="9525">
            <a:noFill/>
            <a:miter lim="800000"/>
            <a:headEnd/>
            <a:tailEnd/>
          </a:ln>
        </p:spPr>
        <p:txBody>
          <a:bodyPr>
            <a:spAutoFit/>
          </a:bodyPr>
          <a:lstStyle/>
          <a:p>
            <a:pPr algn="ctr"/>
            <a:r>
              <a:rPr lang="en-US" altLang="en-US" sz="2400" b="1">
                <a:solidFill>
                  <a:srgbClr val="0070C0"/>
                </a:solidFill>
                <a:latin typeface="Verdana" pitchFamily="34" charset="0"/>
              </a:rPr>
              <a:t>IHO – NIPPON FOUNDATION</a:t>
            </a:r>
            <a:endParaRPr lang="en-GB" altLang="en-US" sz="2400">
              <a:solidFill>
                <a:srgbClr val="0070C0"/>
              </a:solidFill>
              <a:latin typeface="Verdana" pitchFamily="34" charset="0"/>
            </a:endParaRPr>
          </a:p>
          <a:p>
            <a:pPr algn="ctr"/>
            <a:r>
              <a:rPr lang="en-US" altLang="en-US" sz="2400" b="1">
                <a:solidFill>
                  <a:srgbClr val="0070C0"/>
                </a:solidFill>
                <a:latin typeface="Verdana" pitchFamily="34" charset="0"/>
              </a:rPr>
              <a:t>ALUMNI SEMINAR</a:t>
            </a:r>
            <a:endParaRPr lang="en-GB" altLang="en-US" sz="2400">
              <a:solidFill>
                <a:srgbClr val="0070C0"/>
              </a:solidFill>
              <a:latin typeface="Verdana" pitchFamily="34" charset="0"/>
            </a:endParaRPr>
          </a:p>
        </p:txBody>
      </p:sp>
      <p:pic>
        <p:nvPicPr>
          <p:cNvPr id="17413" name="Picture 8"/>
          <p:cNvPicPr>
            <a:picLocks noChangeAspect="1"/>
          </p:cNvPicPr>
          <p:nvPr/>
        </p:nvPicPr>
        <p:blipFill>
          <a:blip r:embed="rId3" cstate="print"/>
          <a:srcRect/>
          <a:stretch>
            <a:fillRect/>
          </a:stretch>
        </p:blipFill>
        <p:spPr bwMode="auto">
          <a:xfrm>
            <a:off x="1360488" y="-25400"/>
            <a:ext cx="1214437" cy="1216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04925"/>
            <a:ext cx="10515600" cy="647700"/>
          </a:xfrm>
        </p:spPr>
        <p:txBody>
          <a:bodyPr rtlCol="0">
            <a:normAutofit/>
          </a:bodyPr>
          <a:lstStyle/>
          <a:p>
            <a:pPr algn="ctr" fontAlgn="auto">
              <a:spcAft>
                <a:spcPts val="0"/>
              </a:spcAft>
              <a:defRPr/>
            </a:pPr>
            <a:r>
              <a:rPr lang="uk-UA" sz="28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2</a:t>
            </a:r>
            <a:r>
              <a:rPr lang="uk-UA" sz="2800" dirty="0" smtClean="0">
                <a:latin typeface="Times New Roman" pitchFamily="18" charset="0"/>
                <a:cs typeface="Times New Roman" pitchFamily="18" charset="0"/>
              </a:rPr>
              <a:t>03 </a:t>
            </a:r>
            <a:r>
              <a:rPr lang="en-US" sz="2800" b="1" dirty="0" smtClean="0">
                <a:latin typeface="Times New Roman" pitchFamily="18" charset="0"/>
                <a:cs typeface="Times New Roman" pitchFamily="18" charset="0"/>
              </a:rPr>
              <a:t>“</a:t>
            </a:r>
            <a:r>
              <a:rPr lang="uk-UA" sz="2800" b="1" dirty="0" err="1" smtClean="0">
                <a:latin typeface="Times New Roman" pitchFamily="18" charset="0"/>
                <a:cs typeface="Times New Roman" pitchFamily="18" charset="0"/>
              </a:rPr>
              <a:t>Karkinitska</a:t>
            </a:r>
            <a:r>
              <a:rPr lang="uk-UA" sz="2800" b="1" dirty="0" smtClean="0">
                <a:latin typeface="Times New Roman" pitchFamily="18" charset="0"/>
                <a:cs typeface="Times New Roman" pitchFamily="18" charset="0"/>
              </a:rPr>
              <a:t> </a:t>
            </a:r>
            <a:r>
              <a:rPr lang="uk-UA" sz="2800" b="1" dirty="0" err="1" smtClean="0">
                <a:latin typeface="Times New Roman" pitchFamily="18" charset="0"/>
                <a:cs typeface="Times New Roman" pitchFamily="18" charset="0"/>
              </a:rPr>
              <a:t>Gulf</a:t>
            </a:r>
            <a:r>
              <a:rPr lang="en-US" sz="2800" b="1" dirty="0" smtClean="0">
                <a:latin typeface="Times New Roman" pitchFamily="18" charset="0"/>
                <a:cs typeface="Times New Roman" pitchFamily="18" charset="0"/>
              </a:rPr>
              <a:t>”</a:t>
            </a:r>
            <a:r>
              <a:rPr lang="uk-UA"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Scale</a:t>
            </a:r>
            <a:r>
              <a:rPr lang="uk-UA" sz="2800" dirty="0" smtClean="0">
                <a:latin typeface="Times New Roman" pitchFamily="18" charset="0"/>
                <a:cs typeface="Times New Roman" pitchFamily="18" charset="0"/>
              </a:rPr>
              <a:t> 1 : 2</a:t>
            </a:r>
            <a:r>
              <a:rPr lang="en-US" sz="2800" dirty="0" smtClean="0">
                <a:latin typeface="Times New Roman" pitchFamily="18" charset="0"/>
                <a:cs typeface="Times New Roman" pitchFamily="18" charset="0"/>
              </a:rPr>
              <a:t>00</a:t>
            </a:r>
            <a:r>
              <a:rPr lang="uk-UA" sz="2800" dirty="0" smtClean="0">
                <a:latin typeface="Times New Roman" pitchFamily="18" charset="0"/>
                <a:cs typeface="Times New Roman" pitchFamily="18" charset="0"/>
              </a:rPr>
              <a:t> 000</a:t>
            </a:r>
            <a:endParaRPr lang="en-US" sz="2800" b="1" dirty="0">
              <a:solidFill>
                <a:srgbClr val="0070C0"/>
              </a:solidFill>
              <a:latin typeface="Times New Roman" pitchFamily="18" charset="0"/>
              <a:ea typeface="+mn-ea"/>
              <a:cs typeface="Times New Roman" pitchFamily="18" charset="0"/>
            </a:endParaRPr>
          </a:p>
        </p:txBody>
      </p:sp>
      <p:pic>
        <p:nvPicPr>
          <p:cNvPr id="18434" name="Содержимое 9" descr="3203.jpg"/>
          <p:cNvPicPr>
            <a:picLocks noGrp="1" noChangeAspect="1"/>
          </p:cNvPicPr>
          <p:nvPr>
            <p:ph idx="1"/>
          </p:nvPr>
        </p:nvPicPr>
        <p:blipFill>
          <a:blip r:embed="rId2" cstate="print"/>
          <a:srcRect/>
          <a:stretch>
            <a:fillRect/>
          </a:stretch>
        </p:blipFill>
        <p:spPr>
          <a:xfrm>
            <a:off x="2879725" y="1779588"/>
            <a:ext cx="6427788" cy="4745037"/>
          </a:xfrm>
        </p:spPr>
      </p:pic>
      <p:pic>
        <p:nvPicPr>
          <p:cNvPr id="18435" name="Picture 2"/>
          <p:cNvPicPr>
            <a:picLocks noChangeAspect="1" noChangeArrowheads="1"/>
          </p:cNvPicPr>
          <p:nvPr/>
        </p:nvPicPr>
        <p:blipFill>
          <a:blip r:embed="rId3" cstate="print"/>
          <a:srcRect/>
          <a:stretch>
            <a:fillRect/>
          </a:stretch>
        </p:blipFill>
        <p:spPr bwMode="auto">
          <a:xfrm>
            <a:off x="9617075" y="0"/>
            <a:ext cx="1282700" cy="1204913"/>
          </a:xfrm>
          <a:prstGeom prst="rect">
            <a:avLst/>
          </a:prstGeom>
          <a:noFill/>
          <a:ln w="9525">
            <a:noFill/>
            <a:miter lim="800000"/>
            <a:headEnd/>
            <a:tailEnd/>
          </a:ln>
        </p:spPr>
      </p:pic>
      <p:sp>
        <p:nvSpPr>
          <p:cNvPr id="18436" name="Rectangle 3"/>
          <p:cNvSpPr>
            <a:spLocks noChangeArrowheads="1"/>
          </p:cNvSpPr>
          <p:nvPr/>
        </p:nvSpPr>
        <p:spPr bwMode="auto">
          <a:xfrm>
            <a:off x="3440113" y="239713"/>
            <a:ext cx="5310187" cy="830262"/>
          </a:xfrm>
          <a:prstGeom prst="rect">
            <a:avLst/>
          </a:prstGeom>
          <a:noFill/>
          <a:ln w="9525">
            <a:noFill/>
            <a:miter lim="800000"/>
            <a:headEnd/>
            <a:tailEnd/>
          </a:ln>
        </p:spPr>
        <p:txBody>
          <a:bodyPr>
            <a:spAutoFit/>
          </a:bodyPr>
          <a:lstStyle/>
          <a:p>
            <a:pPr algn="ctr"/>
            <a:r>
              <a:rPr lang="en-US" altLang="en-US" sz="2400" b="1">
                <a:solidFill>
                  <a:srgbClr val="0070C0"/>
                </a:solidFill>
                <a:latin typeface="Verdana" pitchFamily="34" charset="0"/>
              </a:rPr>
              <a:t>IHO – NIPPON FOUNDATION</a:t>
            </a:r>
            <a:endParaRPr lang="en-GB" altLang="en-US" sz="2400">
              <a:solidFill>
                <a:srgbClr val="0070C0"/>
              </a:solidFill>
              <a:latin typeface="Verdana" pitchFamily="34" charset="0"/>
            </a:endParaRPr>
          </a:p>
          <a:p>
            <a:pPr algn="ctr"/>
            <a:r>
              <a:rPr lang="en-US" altLang="en-US" sz="2400" b="1">
                <a:solidFill>
                  <a:srgbClr val="0070C0"/>
                </a:solidFill>
                <a:latin typeface="Verdana" pitchFamily="34" charset="0"/>
              </a:rPr>
              <a:t>ALUMNI SEMINAR</a:t>
            </a:r>
            <a:endParaRPr lang="en-GB" altLang="en-US" sz="2400">
              <a:solidFill>
                <a:srgbClr val="0070C0"/>
              </a:solidFill>
              <a:latin typeface="Verdana" pitchFamily="34" charset="0"/>
            </a:endParaRPr>
          </a:p>
        </p:txBody>
      </p:sp>
      <p:pic>
        <p:nvPicPr>
          <p:cNvPr id="18437" name="Picture 8"/>
          <p:cNvPicPr>
            <a:picLocks noChangeAspect="1"/>
          </p:cNvPicPr>
          <p:nvPr/>
        </p:nvPicPr>
        <p:blipFill>
          <a:blip r:embed="rId4" cstate="print"/>
          <a:srcRect/>
          <a:stretch>
            <a:fillRect/>
          </a:stretch>
        </p:blipFill>
        <p:spPr bwMode="auto">
          <a:xfrm>
            <a:off x="1360488" y="-25400"/>
            <a:ext cx="1214437" cy="1216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838200" y="1304925"/>
            <a:ext cx="10515600" cy="512763"/>
          </a:xfrm>
        </p:spPr>
        <p:txBody>
          <a:bodyPr/>
          <a:lstStyle/>
          <a:p>
            <a:pPr marL="263525" algn="ctr"/>
            <a:r>
              <a:rPr lang="uk-UA" sz="28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4</a:t>
            </a:r>
            <a:r>
              <a:rPr lang="uk-UA" sz="2800" dirty="0" smtClean="0">
                <a:latin typeface="Times New Roman" pitchFamily="18" charset="0"/>
                <a:cs typeface="Times New Roman" pitchFamily="18" charset="0"/>
              </a:rPr>
              <a:t>0</a:t>
            </a:r>
            <a:r>
              <a:rPr lang="en-US" sz="2800" dirty="0" smtClean="0">
                <a:latin typeface="Times New Roman" pitchFamily="18" charset="0"/>
                <a:cs typeface="Times New Roman" pitchFamily="18" charset="0"/>
              </a:rPr>
              <a:t>1</a:t>
            </a:r>
            <a:r>
              <a:rPr lang="uk-UA"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a:t>
            </a:r>
            <a:r>
              <a:rPr lang="uk-UA" sz="2800" b="1" dirty="0" err="1" smtClean="0">
                <a:latin typeface="Times New Roman" pitchFamily="18" charset="0"/>
                <a:cs typeface="Times New Roman" pitchFamily="18" charset="0"/>
              </a:rPr>
              <a:t>Approaches</a:t>
            </a:r>
            <a:r>
              <a:rPr lang="uk-UA" sz="2800" b="1" dirty="0" smtClean="0">
                <a:latin typeface="Times New Roman" pitchFamily="18" charset="0"/>
                <a:cs typeface="Times New Roman" pitchFamily="18" charset="0"/>
              </a:rPr>
              <a:t> to </a:t>
            </a:r>
            <a:r>
              <a:rPr lang="uk-UA" sz="2800" b="1" dirty="0" err="1" smtClean="0">
                <a:latin typeface="Times New Roman" pitchFamily="18" charset="0"/>
                <a:cs typeface="Times New Roman" pitchFamily="18" charset="0"/>
              </a:rPr>
              <a:t>Zhebriianska</a:t>
            </a:r>
            <a:r>
              <a:rPr lang="uk-UA" sz="2800" b="1" dirty="0" smtClean="0">
                <a:latin typeface="Times New Roman" pitchFamily="18" charset="0"/>
                <a:cs typeface="Times New Roman" pitchFamily="18" charset="0"/>
              </a:rPr>
              <a:t> </a:t>
            </a:r>
            <a:r>
              <a:rPr lang="uk-UA" sz="2800" b="1" dirty="0" err="1" smtClean="0">
                <a:latin typeface="Times New Roman" pitchFamily="18" charset="0"/>
                <a:cs typeface="Times New Roman" pitchFamily="18" charset="0"/>
              </a:rPr>
              <a:t>Bay</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Scale</a:t>
            </a:r>
            <a:r>
              <a:rPr lang="uk-UA" sz="2800" dirty="0" smtClean="0">
                <a:latin typeface="Times New Roman" pitchFamily="18" charset="0"/>
                <a:cs typeface="Times New Roman" pitchFamily="18" charset="0"/>
              </a:rPr>
              <a:t> 1 : 50 000</a:t>
            </a:r>
          </a:p>
        </p:txBody>
      </p:sp>
      <p:pic>
        <p:nvPicPr>
          <p:cNvPr id="19458" name="Picture 2"/>
          <p:cNvPicPr>
            <a:picLocks noChangeAspect="1" noChangeArrowheads="1"/>
          </p:cNvPicPr>
          <p:nvPr/>
        </p:nvPicPr>
        <p:blipFill>
          <a:blip r:embed="rId2" cstate="print"/>
          <a:srcRect/>
          <a:stretch>
            <a:fillRect/>
          </a:stretch>
        </p:blipFill>
        <p:spPr bwMode="auto">
          <a:xfrm>
            <a:off x="9617075" y="0"/>
            <a:ext cx="1282700" cy="1204913"/>
          </a:xfrm>
          <a:prstGeom prst="rect">
            <a:avLst/>
          </a:prstGeom>
          <a:noFill/>
          <a:ln w="9525">
            <a:noFill/>
            <a:miter lim="800000"/>
            <a:headEnd/>
            <a:tailEnd/>
          </a:ln>
        </p:spPr>
      </p:pic>
      <p:sp>
        <p:nvSpPr>
          <p:cNvPr id="19459" name="Rectangle 3"/>
          <p:cNvSpPr>
            <a:spLocks noChangeArrowheads="1"/>
          </p:cNvSpPr>
          <p:nvPr/>
        </p:nvSpPr>
        <p:spPr bwMode="auto">
          <a:xfrm>
            <a:off x="3440113" y="239713"/>
            <a:ext cx="5310187" cy="830262"/>
          </a:xfrm>
          <a:prstGeom prst="rect">
            <a:avLst/>
          </a:prstGeom>
          <a:noFill/>
          <a:ln w="9525">
            <a:noFill/>
            <a:miter lim="800000"/>
            <a:headEnd/>
            <a:tailEnd/>
          </a:ln>
        </p:spPr>
        <p:txBody>
          <a:bodyPr>
            <a:spAutoFit/>
          </a:bodyPr>
          <a:lstStyle/>
          <a:p>
            <a:pPr algn="ctr"/>
            <a:r>
              <a:rPr lang="en-US" altLang="en-US" sz="2400" b="1">
                <a:solidFill>
                  <a:srgbClr val="0070C0"/>
                </a:solidFill>
                <a:latin typeface="Verdana" pitchFamily="34" charset="0"/>
              </a:rPr>
              <a:t>IHO – NIPPON FOUNDATION</a:t>
            </a:r>
            <a:endParaRPr lang="en-GB" altLang="en-US" sz="2400">
              <a:solidFill>
                <a:srgbClr val="0070C0"/>
              </a:solidFill>
              <a:latin typeface="Verdana" pitchFamily="34" charset="0"/>
            </a:endParaRPr>
          </a:p>
          <a:p>
            <a:pPr algn="ctr"/>
            <a:r>
              <a:rPr lang="en-US" altLang="en-US" sz="2400" b="1">
                <a:solidFill>
                  <a:srgbClr val="0070C0"/>
                </a:solidFill>
                <a:latin typeface="Verdana" pitchFamily="34" charset="0"/>
              </a:rPr>
              <a:t>ALUMNI SEMINAR</a:t>
            </a:r>
            <a:endParaRPr lang="en-GB" altLang="en-US" sz="2400">
              <a:solidFill>
                <a:srgbClr val="0070C0"/>
              </a:solidFill>
              <a:latin typeface="Verdana" pitchFamily="34" charset="0"/>
            </a:endParaRPr>
          </a:p>
        </p:txBody>
      </p:sp>
      <p:pic>
        <p:nvPicPr>
          <p:cNvPr id="19460" name="Picture 8"/>
          <p:cNvPicPr>
            <a:picLocks noChangeAspect="1"/>
          </p:cNvPicPr>
          <p:nvPr/>
        </p:nvPicPr>
        <p:blipFill>
          <a:blip r:embed="rId3" cstate="print"/>
          <a:srcRect/>
          <a:stretch>
            <a:fillRect/>
          </a:stretch>
        </p:blipFill>
        <p:spPr bwMode="auto">
          <a:xfrm>
            <a:off x="1360488" y="-25400"/>
            <a:ext cx="1214437" cy="1216025"/>
          </a:xfrm>
          <a:prstGeom prst="rect">
            <a:avLst/>
          </a:prstGeom>
          <a:noFill/>
          <a:ln w="9525">
            <a:noFill/>
            <a:miter lim="800000"/>
            <a:headEnd/>
            <a:tailEnd/>
          </a:ln>
        </p:spPr>
      </p:pic>
      <p:pic>
        <p:nvPicPr>
          <p:cNvPr id="19461" name="Содержимое 10" descr="3401.jpg"/>
          <p:cNvPicPr>
            <a:picLocks noGrp="1" noChangeAspect="1"/>
          </p:cNvPicPr>
          <p:nvPr>
            <p:ph idx="1"/>
          </p:nvPr>
        </p:nvPicPr>
        <p:blipFill>
          <a:blip r:embed="rId4" cstate="print"/>
          <a:srcRect/>
          <a:stretch>
            <a:fillRect/>
          </a:stretch>
        </p:blipFill>
        <p:spPr>
          <a:xfrm>
            <a:off x="2667000" y="1730375"/>
            <a:ext cx="6810375" cy="512286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838200" y="1304925"/>
            <a:ext cx="10515600" cy="512763"/>
          </a:xfrm>
        </p:spPr>
        <p:txBody>
          <a:bodyPr/>
          <a:lstStyle/>
          <a:p>
            <a:pPr marL="263525" algn="ctr"/>
            <a:r>
              <a:rPr lang="uk-UA" sz="2800" dirty="0" smtClean="0">
                <a:latin typeface="Times New Roman" pitchFamily="18" charset="0"/>
                <a:cs typeface="Times New Roman" pitchFamily="18" charset="0"/>
              </a:rPr>
              <a:t>3405 </a:t>
            </a:r>
            <a:r>
              <a:rPr lang="en-US" sz="2800" b="1" dirty="0" smtClean="0">
                <a:latin typeface="Times New Roman" pitchFamily="18" charset="0"/>
                <a:cs typeface="Times New Roman" pitchFamily="18" charset="0"/>
              </a:rPr>
              <a:t>“</a:t>
            </a:r>
            <a:r>
              <a:rPr lang="sk-SK" sz="2800" b="1" dirty="0" smtClean="0">
                <a:latin typeface="Times New Roman" pitchFamily="18" charset="0"/>
                <a:cs typeface="Times New Roman" pitchFamily="18" charset="0"/>
              </a:rPr>
              <a:t>Ochakiv to Pivdennyi Buh River</a:t>
            </a:r>
            <a:r>
              <a:rPr lang="en-US" sz="2800" b="1" dirty="0" smtClean="0">
                <a:latin typeface="Times New Roman" pitchFamily="18" charset="0"/>
                <a:cs typeface="Times New Roman" pitchFamily="18" charset="0"/>
              </a:rPr>
              <a:t>”</a:t>
            </a:r>
            <a:r>
              <a:rPr lang="uk-UA"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Scale</a:t>
            </a:r>
            <a:r>
              <a:rPr lang="uk-UA" sz="2800" dirty="0" smtClean="0">
                <a:latin typeface="Times New Roman" pitchFamily="18" charset="0"/>
                <a:cs typeface="Times New Roman" pitchFamily="18" charset="0"/>
              </a:rPr>
              <a:t> 1 : 50 000</a:t>
            </a:r>
          </a:p>
        </p:txBody>
      </p:sp>
      <p:pic>
        <p:nvPicPr>
          <p:cNvPr id="20482" name="Picture 2"/>
          <p:cNvPicPr>
            <a:picLocks noChangeAspect="1" noChangeArrowheads="1"/>
          </p:cNvPicPr>
          <p:nvPr/>
        </p:nvPicPr>
        <p:blipFill>
          <a:blip r:embed="rId2" cstate="print"/>
          <a:srcRect/>
          <a:stretch>
            <a:fillRect/>
          </a:stretch>
        </p:blipFill>
        <p:spPr bwMode="auto">
          <a:xfrm>
            <a:off x="9617075" y="0"/>
            <a:ext cx="1282700" cy="1204913"/>
          </a:xfrm>
          <a:prstGeom prst="rect">
            <a:avLst/>
          </a:prstGeom>
          <a:noFill/>
          <a:ln w="9525">
            <a:noFill/>
            <a:miter lim="800000"/>
            <a:headEnd/>
            <a:tailEnd/>
          </a:ln>
        </p:spPr>
      </p:pic>
      <p:sp>
        <p:nvSpPr>
          <p:cNvPr id="20483" name="Rectangle 3"/>
          <p:cNvSpPr>
            <a:spLocks noChangeArrowheads="1"/>
          </p:cNvSpPr>
          <p:nvPr/>
        </p:nvSpPr>
        <p:spPr bwMode="auto">
          <a:xfrm>
            <a:off x="3440113" y="239713"/>
            <a:ext cx="5310187" cy="830262"/>
          </a:xfrm>
          <a:prstGeom prst="rect">
            <a:avLst/>
          </a:prstGeom>
          <a:noFill/>
          <a:ln w="9525">
            <a:noFill/>
            <a:miter lim="800000"/>
            <a:headEnd/>
            <a:tailEnd/>
          </a:ln>
        </p:spPr>
        <p:txBody>
          <a:bodyPr>
            <a:spAutoFit/>
          </a:bodyPr>
          <a:lstStyle/>
          <a:p>
            <a:pPr algn="ctr"/>
            <a:r>
              <a:rPr lang="en-US" altLang="en-US" sz="2400" b="1">
                <a:solidFill>
                  <a:srgbClr val="0070C0"/>
                </a:solidFill>
                <a:latin typeface="Verdana" pitchFamily="34" charset="0"/>
              </a:rPr>
              <a:t>IHO – NIPPON FOUNDATION</a:t>
            </a:r>
            <a:endParaRPr lang="en-GB" altLang="en-US" sz="2400">
              <a:solidFill>
                <a:srgbClr val="0070C0"/>
              </a:solidFill>
              <a:latin typeface="Verdana" pitchFamily="34" charset="0"/>
            </a:endParaRPr>
          </a:p>
          <a:p>
            <a:pPr algn="ctr"/>
            <a:r>
              <a:rPr lang="en-US" altLang="en-US" sz="2400" b="1">
                <a:solidFill>
                  <a:srgbClr val="0070C0"/>
                </a:solidFill>
                <a:latin typeface="Verdana" pitchFamily="34" charset="0"/>
              </a:rPr>
              <a:t>ALUMNI SEMINAR</a:t>
            </a:r>
            <a:endParaRPr lang="en-GB" altLang="en-US" sz="2400">
              <a:solidFill>
                <a:srgbClr val="0070C0"/>
              </a:solidFill>
              <a:latin typeface="Verdana" pitchFamily="34" charset="0"/>
            </a:endParaRPr>
          </a:p>
        </p:txBody>
      </p:sp>
      <p:pic>
        <p:nvPicPr>
          <p:cNvPr id="20484" name="Picture 8"/>
          <p:cNvPicPr>
            <a:picLocks noChangeAspect="1"/>
          </p:cNvPicPr>
          <p:nvPr/>
        </p:nvPicPr>
        <p:blipFill>
          <a:blip r:embed="rId3" cstate="print"/>
          <a:srcRect/>
          <a:stretch>
            <a:fillRect/>
          </a:stretch>
        </p:blipFill>
        <p:spPr bwMode="auto">
          <a:xfrm>
            <a:off x="1360488" y="-25400"/>
            <a:ext cx="1214437" cy="1216025"/>
          </a:xfrm>
          <a:prstGeom prst="rect">
            <a:avLst/>
          </a:prstGeom>
          <a:noFill/>
          <a:ln w="9525">
            <a:noFill/>
            <a:miter lim="800000"/>
            <a:headEnd/>
            <a:tailEnd/>
          </a:ln>
        </p:spPr>
      </p:pic>
      <p:pic>
        <p:nvPicPr>
          <p:cNvPr id="20485" name="Содержимое 10" descr="3405.jpg"/>
          <p:cNvPicPr>
            <a:picLocks noGrp="1" noChangeAspect="1"/>
          </p:cNvPicPr>
          <p:nvPr>
            <p:ph idx="1"/>
          </p:nvPr>
        </p:nvPicPr>
        <p:blipFill>
          <a:blip r:embed="rId4" cstate="print"/>
          <a:srcRect/>
          <a:stretch>
            <a:fillRect/>
          </a:stretch>
        </p:blipFill>
        <p:spPr>
          <a:xfrm>
            <a:off x="2290763" y="1711325"/>
            <a:ext cx="7708900" cy="5032375"/>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04925"/>
            <a:ext cx="10515600" cy="647700"/>
          </a:xfrm>
        </p:spPr>
        <p:txBody>
          <a:bodyPr rtlCol="0">
            <a:normAutofit fontScale="90000"/>
          </a:bodyPr>
          <a:lstStyle/>
          <a:p>
            <a:pPr fontAlgn="auto">
              <a:spcAft>
                <a:spcPts val="0"/>
              </a:spcAft>
              <a:defRPr/>
            </a:pPr>
            <a:r>
              <a:rPr lang="fr-FR" dirty="0" smtClean="0"/>
              <a:t> </a:t>
            </a:r>
            <a:endParaRPr lang="en-US" sz="4000" b="1" dirty="0">
              <a:solidFill>
                <a:srgbClr val="0070C0"/>
              </a:solidFill>
              <a:latin typeface="+mn-lt"/>
              <a:ea typeface="+mn-ea"/>
              <a:cs typeface="+mn-cs"/>
            </a:endParaRPr>
          </a:p>
        </p:txBody>
      </p:sp>
      <p:sp>
        <p:nvSpPr>
          <p:cNvPr id="21506" name="Content Placeholder 2"/>
          <p:cNvSpPr>
            <a:spLocks noGrp="1"/>
          </p:cNvSpPr>
          <p:nvPr>
            <p:ph idx="1"/>
          </p:nvPr>
        </p:nvSpPr>
        <p:spPr>
          <a:xfrm>
            <a:off x="838200" y="1257300"/>
            <a:ext cx="10515600" cy="5464175"/>
          </a:xfrm>
        </p:spPr>
        <p:txBody>
          <a:bodyPr/>
          <a:lstStyle/>
          <a:p>
            <a:pPr algn="ctr">
              <a:lnSpc>
                <a:spcPct val="120000"/>
              </a:lnSpc>
            </a:pPr>
            <a:r>
              <a:rPr lang="en-US" dirty="0" smtClean="0">
                <a:latin typeface="Times New Roman" pitchFamily="18" charset="0"/>
                <a:cs typeface="Times New Roman" pitchFamily="18" charset="0"/>
              </a:rPr>
              <a:t>Participation in working on </a:t>
            </a:r>
            <a:r>
              <a:rPr lang="en-US" b="1" dirty="0" smtClean="0">
                <a:latin typeface="Times New Roman" pitchFamily="18" charset="0"/>
                <a:cs typeface="Times New Roman" pitchFamily="18" charset="0"/>
              </a:rPr>
              <a:t>“Oceanographic Atlas of the Black Sea and the Sea of Azov”</a:t>
            </a:r>
            <a:r>
              <a:rPr lang="uk-UA"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issued in 2009</a:t>
            </a:r>
          </a:p>
          <a:p>
            <a:pPr>
              <a:lnSpc>
                <a:spcPct val="120000"/>
              </a:lnSpc>
              <a:buFont typeface="Arial" charset="0"/>
              <a:buNone/>
            </a:pPr>
            <a:endParaRPr lang="uk-UA" dirty="0" smtClean="0"/>
          </a:p>
        </p:txBody>
      </p:sp>
      <p:pic>
        <p:nvPicPr>
          <p:cNvPr id="21507" name="Picture 2"/>
          <p:cNvPicPr>
            <a:picLocks noChangeAspect="1" noChangeArrowheads="1"/>
          </p:cNvPicPr>
          <p:nvPr/>
        </p:nvPicPr>
        <p:blipFill>
          <a:blip r:embed="rId2" cstate="print"/>
          <a:srcRect/>
          <a:stretch>
            <a:fillRect/>
          </a:stretch>
        </p:blipFill>
        <p:spPr bwMode="auto">
          <a:xfrm>
            <a:off x="9617075" y="0"/>
            <a:ext cx="1282700" cy="1204913"/>
          </a:xfrm>
          <a:prstGeom prst="rect">
            <a:avLst/>
          </a:prstGeom>
          <a:noFill/>
          <a:ln w="9525">
            <a:noFill/>
            <a:miter lim="800000"/>
            <a:headEnd/>
            <a:tailEnd/>
          </a:ln>
        </p:spPr>
      </p:pic>
      <p:sp>
        <p:nvSpPr>
          <p:cNvPr id="21508" name="Rectangle 3"/>
          <p:cNvSpPr>
            <a:spLocks noChangeArrowheads="1"/>
          </p:cNvSpPr>
          <p:nvPr/>
        </p:nvSpPr>
        <p:spPr bwMode="auto">
          <a:xfrm>
            <a:off x="3440113" y="239713"/>
            <a:ext cx="5310187" cy="830262"/>
          </a:xfrm>
          <a:prstGeom prst="rect">
            <a:avLst/>
          </a:prstGeom>
          <a:noFill/>
          <a:ln w="9525">
            <a:noFill/>
            <a:miter lim="800000"/>
            <a:headEnd/>
            <a:tailEnd/>
          </a:ln>
        </p:spPr>
        <p:txBody>
          <a:bodyPr>
            <a:spAutoFit/>
          </a:bodyPr>
          <a:lstStyle/>
          <a:p>
            <a:pPr algn="ctr"/>
            <a:r>
              <a:rPr lang="en-US" altLang="en-US" sz="2400" b="1">
                <a:solidFill>
                  <a:srgbClr val="0070C0"/>
                </a:solidFill>
                <a:latin typeface="Verdana" pitchFamily="34" charset="0"/>
              </a:rPr>
              <a:t>IHO – NIPPON FOUNDATION</a:t>
            </a:r>
            <a:endParaRPr lang="en-GB" altLang="en-US" sz="2400">
              <a:solidFill>
                <a:srgbClr val="0070C0"/>
              </a:solidFill>
              <a:latin typeface="Verdana" pitchFamily="34" charset="0"/>
            </a:endParaRPr>
          </a:p>
          <a:p>
            <a:pPr algn="ctr"/>
            <a:r>
              <a:rPr lang="en-US" altLang="en-US" sz="2400" b="1">
                <a:solidFill>
                  <a:srgbClr val="0070C0"/>
                </a:solidFill>
                <a:latin typeface="Verdana" pitchFamily="34" charset="0"/>
              </a:rPr>
              <a:t>ALUMNI SEMINAR</a:t>
            </a:r>
            <a:endParaRPr lang="en-GB" altLang="en-US" sz="2400">
              <a:solidFill>
                <a:srgbClr val="0070C0"/>
              </a:solidFill>
              <a:latin typeface="Verdana" pitchFamily="34" charset="0"/>
            </a:endParaRPr>
          </a:p>
        </p:txBody>
      </p:sp>
      <p:pic>
        <p:nvPicPr>
          <p:cNvPr id="21509" name="Picture 8"/>
          <p:cNvPicPr>
            <a:picLocks noChangeAspect="1"/>
          </p:cNvPicPr>
          <p:nvPr/>
        </p:nvPicPr>
        <p:blipFill>
          <a:blip r:embed="rId3" cstate="print"/>
          <a:srcRect/>
          <a:stretch>
            <a:fillRect/>
          </a:stretch>
        </p:blipFill>
        <p:spPr bwMode="auto">
          <a:xfrm>
            <a:off x="1360488" y="-25400"/>
            <a:ext cx="1214437" cy="1216025"/>
          </a:xfrm>
          <a:prstGeom prst="rect">
            <a:avLst/>
          </a:prstGeom>
          <a:noFill/>
          <a:ln w="9525">
            <a:noFill/>
            <a:miter lim="800000"/>
            <a:headEnd/>
            <a:tailEnd/>
          </a:ln>
        </p:spPr>
      </p:pic>
      <p:pic>
        <p:nvPicPr>
          <p:cNvPr id="21510" name="Рисунок 9" descr="img-atlas2.png"/>
          <p:cNvPicPr>
            <a:picLocks noChangeAspect="1"/>
          </p:cNvPicPr>
          <p:nvPr/>
        </p:nvPicPr>
        <p:blipFill>
          <a:blip r:embed="rId4" cstate="print"/>
          <a:srcRect/>
          <a:stretch>
            <a:fillRect/>
          </a:stretch>
        </p:blipFill>
        <p:spPr bwMode="auto">
          <a:xfrm>
            <a:off x="3309938" y="2435225"/>
            <a:ext cx="5148262" cy="4194175"/>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04925"/>
            <a:ext cx="10515600" cy="647700"/>
          </a:xfrm>
        </p:spPr>
        <p:txBody>
          <a:bodyPr rtlCol="0">
            <a:normAutofit/>
          </a:bodyPr>
          <a:lstStyle/>
          <a:p>
            <a:pPr algn="ctr" fontAlgn="auto">
              <a:spcAft>
                <a:spcPts val="0"/>
              </a:spcAft>
              <a:defRPr/>
            </a:pPr>
            <a:r>
              <a:rPr lang="en-US" sz="2800" b="1" dirty="0" smtClean="0">
                <a:latin typeface="Times New Roman" pitchFamily="18" charset="0"/>
                <a:cs typeface="Times New Roman" pitchFamily="18" charset="0"/>
              </a:rPr>
              <a:t>Oceanographic Atlas of the Black Sea and the Sea of Azov</a:t>
            </a:r>
            <a:endParaRPr lang="en-US" sz="2800" b="1" dirty="0">
              <a:solidFill>
                <a:srgbClr val="0070C0"/>
              </a:solidFill>
              <a:latin typeface="Times New Roman" pitchFamily="18" charset="0"/>
              <a:ea typeface="+mn-ea"/>
              <a:cs typeface="Times New Roman" pitchFamily="18" charset="0"/>
            </a:endParaRPr>
          </a:p>
        </p:txBody>
      </p:sp>
      <p:pic>
        <p:nvPicPr>
          <p:cNvPr id="22530" name="Содержимое 10" descr="img-atlas.png"/>
          <p:cNvPicPr>
            <a:picLocks noGrp="1" noChangeAspect="1"/>
          </p:cNvPicPr>
          <p:nvPr>
            <p:ph idx="1"/>
          </p:nvPr>
        </p:nvPicPr>
        <p:blipFill>
          <a:blip r:embed="rId2" cstate="print"/>
          <a:srcRect/>
          <a:stretch>
            <a:fillRect/>
          </a:stretch>
        </p:blipFill>
        <p:spPr>
          <a:xfrm>
            <a:off x="2389188" y="2030413"/>
            <a:ext cx="7440612" cy="4413250"/>
          </a:xfrm>
        </p:spPr>
      </p:pic>
      <p:pic>
        <p:nvPicPr>
          <p:cNvPr id="22531" name="Picture 2"/>
          <p:cNvPicPr>
            <a:picLocks noChangeAspect="1" noChangeArrowheads="1"/>
          </p:cNvPicPr>
          <p:nvPr/>
        </p:nvPicPr>
        <p:blipFill>
          <a:blip r:embed="rId3" cstate="print"/>
          <a:srcRect/>
          <a:stretch>
            <a:fillRect/>
          </a:stretch>
        </p:blipFill>
        <p:spPr bwMode="auto">
          <a:xfrm>
            <a:off x="9617075" y="0"/>
            <a:ext cx="1282700" cy="1204913"/>
          </a:xfrm>
          <a:prstGeom prst="rect">
            <a:avLst/>
          </a:prstGeom>
          <a:noFill/>
          <a:ln w="9525">
            <a:noFill/>
            <a:miter lim="800000"/>
            <a:headEnd/>
            <a:tailEnd/>
          </a:ln>
        </p:spPr>
      </p:pic>
      <p:sp>
        <p:nvSpPr>
          <p:cNvPr id="22532" name="Rectangle 3"/>
          <p:cNvSpPr>
            <a:spLocks noChangeArrowheads="1"/>
          </p:cNvSpPr>
          <p:nvPr/>
        </p:nvSpPr>
        <p:spPr bwMode="auto">
          <a:xfrm>
            <a:off x="3440113" y="239713"/>
            <a:ext cx="5310187" cy="830262"/>
          </a:xfrm>
          <a:prstGeom prst="rect">
            <a:avLst/>
          </a:prstGeom>
          <a:noFill/>
          <a:ln w="9525">
            <a:noFill/>
            <a:miter lim="800000"/>
            <a:headEnd/>
            <a:tailEnd/>
          </a:ln>
        </p:spPr>
        <p:txBody>
          <a:bodyPr>
            <a:spAutoFit/>
          </a:bodyPr>
          <a:lstStyle/>
          <a:p>
            <a:pPr algn="ctr"/>
            <a:r>
              <a:rPr lang="en-US" altLang="en-US" sz="2400" b="1">
                <a:solidFill>
                  <a:srgbClr val="0070C0"/>
                </a:solidFill>
                <a:latin typeface="Verdana" pitchFamily="34" charset="0"/>
              </a:rPr>
              <a:t>IHO – NIPPON FOUNDATION</a:t>
            </a:r>
            <a:endParaRPr lang="en-GB" altLang="en-US" sz="2400">
              <a:solidFill>
                <a:srgbClr val="0070C0"/>
              </a:solidFill>
              <a:latin typeface="Verdana" pitchFamily="34" charset="0"/>
            </a:endParaRPr>
          </a:p>
          <a:p>
            <a:pPr algn="ctr"/>
            <a:r>
              <a:rPr lang="en-US" altLang="en-US" sz="2400" b="1">
                <a:solidFill>
                  <a:srgbClr val="0070C0"/>
                </a:solidFill>
                <a:latin typeface="Verdana" pitchFamily="34" charset="0"/>
              </a:rPr>
              <a:t>ALUMNI SEMINAR</a:t>
            </a:r>
            <a:endParaRPr lang="en-GB" altLang="en-US" sz="2400">
              <a:solidFill>
                <a:srgbClr val="0070C0"/>
              </a:solidFill>
              <a:latin typeface="Verdana" pitchFamily="34" charset="0"/>
            </a:endParaRPr>
          </a:p>
        </p:txBody>
      </p:sp>
      <p:pic>
        <p:nvPicPr>
          <p:cNvPr id="22533" name="Picture 8"/>
          <p:cNvPicPr>
            <a:picLocks noChangeAspect="1"/>
          </p:cNvPicPr>
          <p:nvPr/>
        </p:nvPicPr>
        <p:blipFill>
          <a:blip r:embed="rId4" cstate="print"/>
          <a:srcRect/>
          <a:stretch>
            <a:fillRect/>
          </a:stretch>
        </p:blipFill>
        <p:spPr bwMode="auto">
          <a:xfrm>
            <a:off x="1360488" y="-25400"/>
            <a:ext cx="1214437" cy="1216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1247</TotalTime>
  <Words>627</Words>
  <Application>Microsoft Office PowerPoint</Application>
  <PresentationFormat>Произвольный</PresentationFormat>
  <Paragraphs>94</Paragraphs>
  <Slides>16</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Office Theme</vt:lpstr>
      <vt:lpstr>Слайд 1</vt:lpstr>
      <vt:lpstr> Self introduction</vt:lpstr>
      <vt:lpstr> My career path and projects / Achievements</vt:lpstr>
      <vt:lpstr> My career path and projects / Achievements</vt:lpstr>
      <vt:lpstr>3203 “Karkinitska Gulf” Scale 1 : 200 000</vt:lpstr>
      <vt:lpstr>3401 “Approaches to Zhebriianska Bay” Scale 1 : 50 000</vt:lpstr>
      <vt:lpstr>3405 “Ochakiv to Pivdennyi Buh River” Scale 1 : 50 000</vt:lpstr>
      <vt:lpstr> </vt:lpstr>
      <vt:lpstr>Oceanographic Atlas of the Black Sea and the Sea of Azov</vt:lpstr>
      <vt:lpstr>Слайд 10</vt:lpstr>
      <vt:lpstr>Слайд 11</vt:lpstr>
      <vt:lpstr>Слайд 12</vt:lpstr>
      <vt:lpstr>Слайд 13</vt:lpstr>
      <vt:lpstr>Lessons learned from CHART Course</vt:lpstr>
      <vt:lpstr>Lessons learned from CHART Course</vt:lpstr>
      <vt:lpstr>Suggestion for the future</vt:lpstr>
    </vt:vector>
  </TitlesOfParts>
  <Company>IHO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POJ</dc:creator>
  <cp:lastModifiedBy>Bilogryva</cp:lastModifiedBy>
  <cp:revision>148</cp:revision>
  <dcterms:created xsi:type="dcterms:W3CDTF">2019-10-04T14:42:16Z</dcterms:created>
  <dcterms:modified xsi:type="dcterms:W3CDTF">2019-10-23T11:33:58Z</dcterms:modified>
</cp:coreProperties>
</file>